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embeddedFontLst>
    <p:embeddedFont>
      <p:font typeface="Roboto"/>
      <p:regular r:id="rId93"/>
      <p:bold r:id="rId94"/>
      <p:italic r:id="rId95"/>
      <p:boldItalic r:id="rId96"/>
    </p:embeddedFont>
    <p:embeddedFont>
      <p:font typeface="Montserrat"/>
      <p:regular r:id="rId97"/>
      <p:bold r:id="rId98"/>
      <p:italic r:id="rId99"/>
      <p:boldItalic r:id="rId100"/>
    </p:embeddedFont>
    <p:embeddedFont>
      <p:font typeface="Source Code Pro"/>
      <p:regular r:id="rId101"/>
      <p:bold r:id="rId102"/>
      <p:italic r:id="rId103"/>
      <p:boldItalic r:id="rId104"/>
    </p:embeddedFont>
    <p:embeddedFont>
      <p:font typeface="Oswald"/>
      <p:regular r:id="rId105"/>
      <p:bold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Oswald-bold.fntdata"/><Relationship Id="rId105" Type="http://schemas.openxmlformats.org/officeDocument/2006/relationships/font" Target="fonts/Oswald-regular.fntdata"/><Relationship Id="rId104" Type="http://schemas.openxmlformats.org/officeDocument/2006/relationships/font" Target="fonts/SourceCodePr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SourceCodePro-italic.fntdata"/><Relationship Id="rId102" Type="http://schemas.openxmlformats.org/officeDocument/2006/relationships/font" Target="fonts/SourceCodePro-bold.fntdata"/><Relationship Id="rId101" Type="http://schemas.openxmlformats.org/officeDocument/2006/relationships/font" Target="fonts/SourceCodePro-regular.fntdata"/><Relationship Id="rId100" Type="http://schemas.openxmlformats.org/officeDocument/2006/relationships/font" Target="fonts/Montserra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italic.fntdata"/><Relationship Id="rId94" Type="http://schemas.openxmlformats.org/officeDocument/2006/relationships/font" Target="fonts/Roboto-bold.fntdata"/><Relationship Id="rId97" Type="http://schemas.openxmlformats.org/officeDocument/2006/relationships/font" Target="fonts/Montserrat-regular.fntdata"/><Relationship Id="rId96" Type="http://schemas.openxmlformats.org/officeDocument/2006/relationships/font" Target="fonts/Roboto-boldItalic.fntdata"/><Relationship Id="rId11" Type="http://schemas.openxmlformats.org/officeDocument/2006/relationships/slide" Target="slides/slide5.xml"/><Relationship Id="rId99" Type="http://schemas.openxmlformats.org/officeDocument/2006/relationships/font" Target="fonts/Montserrat-italic.fntdata"/><Relationship Id="rId10" Type="http://schemas.openxmlformats.org/officeDocument/2006/relationships/slide" Target="slides/slide4.xml"/><Relationship Id="rId98" Type="http://schemas.openxmlformats.org/officeDocument/2006/relationships/font" Target="fonts/Montserra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entmanke.com/norman-doors-and-designing-for-humans/" TargetMode="External"/><Relationship Id="rId3" Type="http://schemas.openxmlformats.org/officeDocument/2006/relationships/hyperlink" Target="https://www.google.com/url?sa=i&amp;source=images&amp;cd=&amp;cad=rja&amp;uact=8&amp;ved=2ahUKEwjlx7DDnuzfAhUhL30KHa4BCX4QjRx6BAgBEAU&amp;url=%2Furl%3Fsa%3Di%26source%3Dimages%26cd%3D%26ved%3D%26url%3Dhttps%253A%252F%252Fwww.sansorohealth.com%252Fnorman-doors-and-healthcare-it%252F%26psig%3DAOvVaw2j1QJBphSUNTBIaZKDgELV%26ust%3D1547519742542917&amp;psig=AOvVaw2j1QJBphSUNTBIaZKDgELV&amp;ust=1547519742542917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dn-images-1.medium.com/max/1600/1*Rzju4RbhzYs_89f2W46-Xw.png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16f7e71f_0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16f7e71f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ec275a3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aec275a3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these terms the same? Different?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what each of these mean and then settle on one term for the rest of this talk.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16f7e71f_0_16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16f7e71f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ec275a33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aec275a3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 am most comfortable using the team User Experience, for the entire process. So that is what I wil do.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aec275a33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aec275a3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 am most comfortable using the team User Experience, for the entire process. So that is what I wil do.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16f7e71f_0_2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16f7e71f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Today most of our products are mobile first. But the user experience of mobile devices have changed a lot since I got my first G1 in 2007.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5e7469b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5e746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online is a lot like user experience of things like stoves and salt/pepper shakers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and apps must be useful, usable, and delightful.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6f7e71f_0_16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16f7e71f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true for consumer products, like Google Hangouts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16f7e71f_0_16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16f7e71f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enterprise-level products like Google Cloud Platform - Google’s tools for external developers who are developing in Google’s Cloud.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aec275a33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aec275a3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the key message to drive home… these are not easy to answer and require a lot of effort.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designing a writing system for this environment v. a classroom.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aec275a3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aec275a3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Norman offered us a set of UCD principles. This is one set of principles that is highly recognized and respected. The other readings I assigned offer variations on principles. Go with what works for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ec275a33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aec275a3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Cover the agenda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aec275a3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aec275a3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these terms the same? Different?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what each of these mean and then settle on one term for the rest of this talk.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ec275a33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ec275a3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Photo cred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Story of google web fonts -- Jeremy rocking in the corner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ec275a33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ec275a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important to focus on actual users?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years ago, a VP decided that everyone was going to interact with real users through user research because the session he observed with a team felt like this…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ec275a33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ec275a3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Photo cred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Story of google web fonts -- Jeremy rocking in the corner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aec275a33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aec275a3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Examples of affordances v. signifiers?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Photo cred </a:t>
            </a:r>
            <a:r>
              <a:rPr lang="en" u="sng">
                <a:solidFill>
                  <a:schemeClr val="hlink"/>
                </a:solidFill>
                <a:hlinkClick r:id="rId2"/>
              </a:rPr>
              <a:t>top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bottom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Affordances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Relationship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between the physical object and a person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item for? It must be obvious what a control or object is for.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abilities of the user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Glass affords seeing through but not passage of physical objects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examples here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Signifiers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Afffordances communicate what actions are possible. Signifiers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communicate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the action should take place. They are any mark or sound that communicates appropriate behavior. We need both.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Allows designers and engineers to communicate the purpose, structure, and operation of the device to users.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some cases, signifiers are perceived affordances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Examples - push on a door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Affordances are the possible interactions between people and the environment. Some affordances are perceivable, others are not.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Perceived affordances often act as signifiers, but they can be ambiguous.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Signifiers signal things, in particular what actions are possible and how they should be done. Signifiers must be perceivable, else they fail to function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aec275a33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aec275a3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door frame is a constraint -- the door cannot go past that part of the frame which forces it to go in one direction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Providing physical, logical, semantic, and cultural constraints guides actions and eases interpretation.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types: physical, cultural, semantic, and logical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Photo cred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https://cdn-images-1.medium.com/max/800/1*otgVFtWtj8YijOPGMPRjOA.png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aec275a33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aec275a3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Mappings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relationship between a control and its results is easiest to learn wherever there is an understandable mapping between the controls, the actions, and the intended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aec275a33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aec275a3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Photo cred YT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Communicating the results of an action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 example with Campaign Optimizer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Must be immediate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Feedback must be planned and intentional and part of the design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aec275a33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aec275a3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Conceptual Model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explanation, usually highly simplified, of how something works;  valuable in providing understanding, in predicting how things will behave, and in figuring out what to do when things do not go as planned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Often inferred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Often personalized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above principles greatly influence the conceptual model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aec275a3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aec275a3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6f7e71f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6f7e71f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aec275a3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aec275a3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hardest part of producing a product is coordinating all the many, separate disciplines who have different goals and priorities.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goal for a discipline might be usable and useful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might just want to get something out the door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might be concerned about budgets and timelines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might want to showcase the latest technology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16f7e71f_0_2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16f7e71f_0_2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5831752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58317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collaborative field where we work on engineering teams with front end engineering, back end engineering, product managers, legal counsel, and marketing.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16f7e71f_0_16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16f7e71f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UX, we specialize based on our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 design </a:t>
            </a:r>
            <a:r>
              <a:rPr lang="en"/>
              <a:t>- focuses more on branding, color, type, cross-product look and feel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Interaction design</a:t>
            </a:r>
            <a:r>
              <a:rPr lang="en"/>
              <a:t> - focuses on workflow, information architecture, solving design problems for all user cases across web and mobile (and other devices)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Research</a:t>
            </a:r>
            <a:r>
              <a:rPr lang="en"/>
              <a:t> - focuses on udnerstanding the customers deeply - their needs, pain points, delighters, etc. Also work on evaluative and formative research to guide product decisions and design 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areas are gaining strength at google…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producers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Designers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Writing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16f7e71f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16f7e71f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5831752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583175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aec275a33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aec275a3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uX Researchers are social scientists who have a PhDs or Master degrees.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UX Researchers typically are trained in qualitative methods and have strong abilities to use quant data to answer research questions.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831752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8317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aec275a33_0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aec275a3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very high level. The book by Steve Krug - don;t make me think goes into great detail on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aec275a33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aec275a3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very high level. The book by Steve Krug - don;t make me think goes into great detail on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fffc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fff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a few examples of physical products and think through their usability in every day life. These are from the works of Donald Norman and his book The Design of Everyday Things..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book is often one of the first books user experience folks read back in the day that got them excited about solving user interaction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5831752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583175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This is often foundational research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16f7e71f_0_17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16f7e71f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This is an example of a user research lab at Google.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16f7e71f_0_17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16f7e71f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 wide variety of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 studies, surveys, logs analysis, field visits, and more! 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831752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8317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We call these lo-fi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They are used for brainstorming, kicking off discussions, and further researhc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831752_4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83175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6"/>
              <a:t>Iterative testing and evaluation</a:t>
            </a:r>
            <a:endParaRPr sz="14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5831752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58317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5831752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583175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aec275a33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aec275a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creating deliverables, findings are archived.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Deliverables are invaluable for ramping up new team members.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5831752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583175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After this, researchers and engineers will continue collaborating, learning about how real users are using the products through logs data and surveys, too.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16f7e71f_0_20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16f7e71f_0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Following launches, researchers follow the progress with surveys and other quant methods like logs analysis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83175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8317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UX professionals try to avoid design decisions that leave users confused…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Consider everyday things like burner dials on stoves.Why do force users to think and physically map the dials to burners?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Think about things like airport bathrooms - why do doors push in when we often have suitcases to maneuver into the stall?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16f7e71f_0_17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16f7e71f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Teams move in a triad model and are completely dependent on each of the three major groups.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6f7e71f_0_17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16f7e71f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Ideally, both design and research is involved throughout the development cycle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16f7e71f_0_4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16f7e71f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We’re hoping to work with partners to hit all of these steps in the development cycle.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aec275a33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aec275a3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uX Researchers are social scientists who have a PhDs or Master degrees.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UX Researchers typically are trained in qualitative methods and have strong abilities to use quant data to answer research questions.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16f7e71f_0_1023:notes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16f7e71f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is usually what happens… throw linear out and go for iterative and messy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 </a:t>
            </a:r>
            <a:r>
              <a:rPr lang="en" u="sng">
                <a:solidFill>
                  <a:schemeClr val="hlink"/>
                </a:solidFill>
                <a:hlinkClick r:id="rId2"/>
              </a:rPr>
              <a:t>link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16f7e71f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16f7e71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remember to keep your poker face when working with real users.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16f7e71f_0_2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16f7e71f_0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16f7e71f_0_2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16f7e71f_0_2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da7acc10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da7acc10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da7acc109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da7acc1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the key message to drive home… these are not easy to answer and require a lot of effort.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designing a writing system for this environment v. a classroom.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831752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8317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Designers like to build beautiful things.. Like these beautiful salt/pepper shakers, but how usable and useful are they?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Creators like to be innovative - Rain boots with toe cut outs?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da7acc109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da7acc1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UX, we specialize based on our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 design </a:t>
            </a:r>
            <a:r>
              <a:rPr lang="en"/>
              <a:t>- focuses more on branding, color, type, cross-product look and feel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Interaction design</a:t>
            </a:r>
            <a:r>
              <a:rPr lang="en"/>
              <a:t> - focuses on workflow, information architecture, solving design problems for all user cases across web and mobile (and other devices)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Research</a:t>
            </a:r>
            <a:r>
              <a:rPr lang="en"/>
              <a:t> - focuses on udnerstanding the customers deeply - their needs, pain points, delighters, etc. Also work on evaluative and formative research to guide product decisions and design 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areas are gaining strength at google…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producers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Designers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Writing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da7acc109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da7acc1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Ideally, both design and research is involved throughout the development cycle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da7acc109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da7acc1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We’re hoping to work with partners to hit all of these steps in the development cycle.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da7acc10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da7acc10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da7acc10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da7acc10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a7acc10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a7acc10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da7acc109_0_4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4da7acc109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da7acc10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da7acc10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da7acc109_0_4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4da7acc109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da7acc109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4da7acc109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aec275a33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aec275a3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Software engineers like to build products that utilize cutting edge technology… sometimes the technology is not aligned with user needs or goals.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Google Glass and Vacuum Cleaner Shoes (2017)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da7acc109_0_4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da7acc10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Creativity will be needed for all roles.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Remember that everyone needs to understand the user and their needs, etc in UCD and UX.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da7acc109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da7acc109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da7acc109_0_5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4da7acc10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users will tell you all about themselves ;)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da7acc109_0_5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da7acc10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Large buttons for visibility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But another solution would be voice activation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da7acc10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da7acc10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Worksheet: https://docs.google.com/document/d/1jyw3xK6PpjZxukUCFDk2F1A6mNGdNY3iZNvaYBqRyN4/edit#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da7acc1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da7acc1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4aec275a33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4aec275a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aec275a33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aec275a3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aec275a33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aec275a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aec275a33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aec275a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aec275a3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aec275a3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d16f7e71f_0_1161:notes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d16f7e71f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look at a common method that we use to help define problems and explore solutions called “sprints”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16f7e71f_0_2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16f7e71f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16f7e71f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16f7e71f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16f7e71f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16f7e71f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d16f7e71f_0_7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d16f7e71f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16f7e71f_0_7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16f7e71f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d16f7e71f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d16f7e71f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aec275a3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aec275a3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05900" y="1192688"/>
            <a:ext cx="7732200" cy="10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4084" y="2411325"/>
            <a:ext cx="77457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line title">
  <p:cSld name="BLANK_5_1_2_1_2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" name="Google Shape;52;p11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" name="Google Shape;53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334594" cy="1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itle">
  <p:cSld name="BLANK_5_1_2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301375" y="361925"/>
            <a:ext cx="84324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6" name="Google Shape;56;p12"/>
          <p:cNvCxnSpPr/>
          <p:nvPr/>
        </p:nvCxnSpPr>
        <p:spPr>
          <a:xfrm>
            <a:off x="4225075" y="1170450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"/>
              <a:buNone/>
              <a:def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400"/>
              <a:buChar char="●"/>
              <a:defRPr sz="2400">
                <a:solidFill>
                  <a:srgbClr val="212121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 sz="1800"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810900" y="1179261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7200" y="8155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b="0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oboto"/>
              <a:buNone/>
              <a:def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7200" y="1352550"/>
            <a:ext cx="4453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Roboto"/>
              <a:buChar char="●"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○"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■"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●"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○"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■"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●"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Char char="○"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Roboto"/>
              <a:buChar char="■"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94" name="Google Shape;94;p22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F3B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6212100" y="4730250"/>
            <a:ext cx="2755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10650" y="383194"/>
            <a:ext cx="79227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10650" y="1304754"/>
            <a:ext cx="79227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57200" y="2250751"/>
            <a:ext cx="8229600" cy="6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None/>
              <a:defRPr b="0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Source Code Pro"/>
              <a:buNone/>
              <a:defRPr b="0" sz="2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6212100" y="4730250"/>
            <a:ext cx="2755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610650" y="383194"/>
            <a:ext cx="79227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10650" y="1304754"/>
            <a:ext cx="38274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705950" y="1304754"/>
            <a:ext cx="38274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704675" y="4131273"/>
            <a:ext cx="77346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parator (Blue)">
  <p:cSld name="Separator (Blue)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ctrTitle"/>
          </p:nvPr>
        </p:nvSpPr>
        <p:spPr>
          <a:xfrm>
            <a:off x="2871958" y="1714500"/>
            <a:ext cx="5586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subTitle"/>
          </p:nvPr>
        </p:nvSpPr>
        <p:spPr>
          <a:xfrm>
            <a:off x="2871959" y="2514600"/>
            <a:ext cx="5586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" name="Google Shape;26;p8"/>
          <p:cNvCxnSpPr/>
          <p:nvPr/>
        </p:nvCxnSpPr>
        <p:spPr>
          <a:xfrm>
            <a:off x="2864217" y="2536724"/>
            <a:ext cx="6279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7" name="Google Shape;27;p8"/>
          <p:cNvGrpSpPr/>
          <p:nvPr/>
        </p:nvGrpSpPr>
        <p:grpSpPr>
          <a:xfrm>
            <a:off x="1" y="3271235"/>
            <a:ext cx="9144308" cy="1868922"/>
            <a:chOff x="17170" y="4853348"/>
            <a:chExt cx="10133320" cy="2766724"/>
          </a:xfrm>
        </p:grpSpPr>
        <p:sp>
          <p:nvSpPr>
            <p:cNvPr id="28" name="Google Shape;28;p8"/>
            <p:cNvSpPr/>
            <p:nvPr/>
          </p:nvSpPr>
          <p:spPr>
            <a:xfrm>
              <a:off x="6455228" y="5793702"/>
              <a:ext cx="1601356" cy="1826371"/>
            </a:xfrm>
            <a:custGeom>
              <a:rect b="b" l="l" r="r" t="t"/>
              <a:pathLst>
                <a:path extrusionOk="0" h="47864" w="41967">
                  <a:moveTo>
                    <a:pt x="17507" y="3104"/>
                  </a:moveTo>
                  <a:lnTo>
                    <a:pt x="18252" y="3228"/>
                  </a:lnTo>
                  <a:lnTo>
                    <a:pt x="18873" y="3353"/>
                  </a:lnTo>
                  <a:lnTo>
                    <a:pt x="19556" y="3539"/>
                  </a:lnTo>
                  <a:lnTo>
                    <a:pt x="20177" y="3787"/>
                  </a:lnTo>
                  <a:lnTo>
                    <a:pt x="20797" y="4098"/>
                  </a:lnTo>
                  <a:lnTo>
                    <a:pt x="21356" y="4470"/>
                  </a:lnTo>
                  <a:lnTo>
                    <a:pt x="21915" y="4843"/>
                  </a:lnTo>
                  <a:lnTo>
                    <a:pt x="22474" y="5277"/>
                  </a:lnTo>
                  <a:lnTo>
                    <a:pt x="22970" y="5712"/>
                  </a:lnTo>
                  <a:lnTo>
                    <a:pt x="23467" y="6208"/>
                  </a:lnTo>
                  <a:lnTo>
                    <a:pt x="23963" y="6767"/>
                  </a:lnTo>
                  <a:lnTo>
                    <a:pt x="24833" y="7946"/>
                  </a:lnTo>
                  <a:lnTo>
                    <a:pt x="25640" y="9188"/>
                  </a:lnTo>
                  <a:lnTo>
                    <a:pt x="26322" y="10492"/>
                  </a:lnTo>
                  <a:lnTo>
                    <a:pt x="26943" y="11920"/>
                  </a:lnTo>
                  <a:lnTo>
                    <a:pt x="27440" y="13347"/>
                  </a:lnTo>
                  <a:lnTo>
                    <a:pt x="27874" y="14775"/>
                  </a:lnTo>
                  <a:lnTo>
                    <a:pt x="28185" y="16203"/>
                  </a:lnTo>
                  <a:lnTo>
                    <a:pt x="28433" y="17631"/>
                  </a:lnTo>
                  <a:lnTo>
                    <a:pt x="28557" y="18997"/>
                  </a:lnTo>
                  <a:lnTo>
                    <a:pt x="28619" y="20300"/>
                  </a:lnTo>
                  <a:lnTo>
                    <a:pt x="28619" y="20983"/>
                  </a:lnTo>
                  <a:lnTo>
                    <a:pt x="28557" y="21790"/>
                  </a:lnTo>
                  <a:lnTo>
                    <a:pt x="28433" y="22659"/>
                  </a:lnTo>
                  <a:lnTo>
                    <a:pt x="28247" y="23528"/>
                  </a:lnTo>
                  <a:lnTo>
                    <a:pt x="27937" y="24459"/>
                  </a:lnTo>
                  <a:lnTo>
                    <a:pt x="27564" y="25391"/>
                  </a:lnTo>
                  <a:lnTo>
                    <a:pt x="27254" y="25887"/>
                  </a:lnTo>
                  <a:lnTo>
                    <a:pt x="27005" y="26322"/>
                  </a:lnTo>
                  <a:lnTo>
                    <a:pt x="26633" y="26756"/>
                  </a:lnTo>
                  <a:lnTo>
                    <a:pt x="26260" y="27129"/>
                  </a:lnTo>
                  <a:lnTo>
                    <a:pt x="25640" y="27688"/>
                  </a:lnTo>
                  <a:lnTo>
                    <a:pt x="24957" y="28184"/>
                  </a:lnTo>
                  <a:lnTo>
                    <a:pt x="24212" y="28619"/>
                  </a:lnTo>
                  <a:lnTo>
                    <a:pt x="23405" y="28991"/>
                  </a:lnTo>
                  <a:lnTo>
                    <a:pt x="22536" y="29302"/>
                  </a:lnTo>
                  <a:lnTo>
                    <a:pt x="21667" y="29550"/>
                  </a:lnTo>
                  <a:lnTo>
                    <a:pt x="20797" y="29736"/>
                  </a:lnTo>
                  <a:lnTo>
                    <a:pt x="19183" y="29736"/>
                  </a:lnTo>
                  <a:lnTo>
                    <a:pt x="18438" y="29674"/>
                  </a:lnTo>
                  <a:lnTo>
                    <a:pt x="17756" y="29488"/>
                  </a:lnTo>
                  <a:lnTo>
                    <a:pt x="17073" y="29302"/>
                  </a:lnTo>
                  <a:lnTo>
                    <a:pt x="16452" y="29053"/>
                  </a:lnTo>
                  <a:lnTo>
                    <a:pt x="15831" y="28743"/>
                  </a:lnTo>
                  <a:lnTo>
                    <a:pt x="15272" y="28433"/>
                  </a:lnTo>
                  <a:lnTo>
                    <a:pt x="14652" y="28060"/>
                  </a:lnTo>
                  <a:lnTo>
                    <a:pt x="14155" y="27625"/>
                  </a:lnTo>
                  <a:lnTo>
                    <a:pt x="13596" y="27191"/>
                  </a:lnTo>
                  <a:lnTo>
                    <a:pt x="13162" y="26694"/>
                  </a:lnTo>
                  <a:lnTo>
                    <a:pt x="12665" y="26136"/>
                  </a:lnTo>
                  <a:lnTo>
                    <a:pt x="11796" y="25018"/>
                  </a:lnTo>
                  <a:lnTo>
                    <a:pt x="11051" y="23777"/>
                  </a:lnTo>
                  <a:lnTo>
                    <a:pt x="10368" y="22473"/>
                  </a:lnTo>
                  <a:lnTo>
                    <a:pt x="9809" y="21107"/>
                  </a:lnTo>
                  <a:lnTo>
                    <a:pt x="9313" y="19741"/>
                  </a:lnTo>
                  <a:lnTo>
                    <a:pt x="8878" y="18376"/>
                  </a:lnTo>
                  <a:lnTo>
                    <a:pt x="8568" y="16948"/>
                  </a:lnTo>
                  <a:lnTo>
                    <a:pt x="8382" y="15644"/>
                  </a:lnTo>
                  <a:lnTo>
                    <a:pt x="8257" y="14341"/>
                  </a:lnTo>
                  <a:lnTo>
                    <a:pt x="8195" y="13099"/>
                  </a:lnTo>
                  <a:lnTo>
                    <a:pt x="8257" y="12168"/>
                  </a:lnTo>
                  <a:lnTo>
                    <a:pt x="8320" y="11299"/>
                  </a:lnTo>
                  <a:lnTo>
                    <a:pt x="8444" y="10368"/>
                  </a:lnTo>
                  <a:lnTo>
                    <a:pt x="8630" y="9498"/>
                  </a:lnTo>
                  <a:lnTo>
                    <a:pt x="8940" y="8629"/>
                  </a:lnTo>
                  <a:lnTo>
                    <a:pt x="9251" y="7760"/>
                  </a:lnTo>
                  <a:lnTo>
                    <a:pt x="9747" y="6953"/>
                  </a:lnTo>
                  <a:lnTo>
                    <a:pt x="10244" y="6208"/>
                  </a:lnTo>
                  <a:lnTo>
                    <a:pt x="10865" y="5525"/>
                  </a:lnTo>
                  <a:lnTo>
                    <a:pt x="11548" y="4905"/>
                  </a:lnTo>
                  <a:lnTo>
                    <a:pt x="12355" y="4408"/>
                  </a:lnTo>
                  <a:lnTo>
                    <a:pt x="13162" y="3911"/>
                  </a:lnTo>
                  <a:lnTo>
                    <a:pt x="14093" y="3601"/>
                  </a:lnTo>
                  <a:lnTo>
                    <a:pt x="14962" y="3291"/>
                  </a:lnTo>
                  <a:lnTo>
                    <a:pt x="15893" y="3166"/>
                  </a:lnTo>
                  <a:lnTo>
                    <a:pt x="16824" y="3104"/>
                  </a:lnTo>
                  <a:close/>
                  <a:moveTo>
                    <a:pt x="22722" y="0"/>
                  </a:moveTo>
                  <a:lnTo>
                    <a:pt x="20735" y="62"/>
                  </a:lnTo>
                  <a:lnTo>
                    <a:pt x="18687" y="187"/>
                  </a:lnTo>
                  <a:lnTo>
                    <a:pt x="17631" y="311"/>
                  </a:lnTo>
                  <a:lnTo>
                    <a:pt x="16576" y="497"/>
                  </a:lnTo>
                  <a:lnTo>
                    <a:pt x="15521" y="683"/>
                  </a:lnTo>
                  <a:lnTo>
                    <a:pt x="14465" y="932"/>
                  </a:lnTo>
                  <a:lnTo>
                    <a:pt x="13348" y="1242"/>
                  </a:lnTo>
                  <a:lnTo>
                    <a:pt x="12293" y="1614"/>
                  </a:lnTo>
                  <a:lnTo>
                    <a:pt x="11175" y="1987"/>
                  </a:lnTo>
                  <a:lnTo>
                    <a:pt x="10120" y="2484"/>
                  </a:lnTo>
                  <a:lnTo>
                    <a:pt x="9064" y="3042"/>
                  </a:lnTo>
                  <a:lnTo>
                    <a:pt x="8009" y="3663"/>
                  </a:lnTo>
                  <a:lnTo>
                    <a:pt x="6954" y="4346"/>
                  </a:lnTo>
                  <a:lnTo>
                    <a:pt x="5961" y="5153"/>
                  </a:lnTo>
                  <a:lnTo>
                    <a:pt x="5216" y="5836"/>
                  </a:lnTo>
                  <a:lnTo>
                    <a:pt x="4533" y="6519"/>
                  </a:lnTo>
                  <a:lnTo>
                    <a:pt x="3912" y="7202"/>
                  </a:lnTo>
                  <a:lnTo>
                    <a:pt x="3353" y="7946"/>
                  </a:lnTo>
                  <a:lnTo>
                    <a:pt x="2795" y="8753"/>
                  </a:lnTo>
                  <a:lnTo>
                    <a:pt x="2298" y="9498"/>
                  </a:lnTo>
                  <a:lnTo>
                    <a:pt x="1863" y="10305"/>
                  </a:lnTo>
                  <a:lnTo>
                    <a:pt x="1429" y="11112"/>
                  </a:lnTo>
                  <a:lnTo>
                    <a:pt x="1118" y="11920"/>
                  </a:lnTo>
                  <a:lnTo>
                    <a:pt x="808" y="12727"/>
                  </a:lnTo>
                  <a:lnTo>
                    <a:pt x="560" y="13596"/>
                  </a:lnTo>
                  <a:lnTo>
                    <a:pt x="373" y="14403"/>
                  </a:lnTo>
                  <a:lnTo>
                    <a:pt x="187" y="15210"/>
                  </a:lnTo>
                  <a:lnTo>
                    <a:pt x="63" y="16079"/>
                  </a:lnTo>
                  <a:lnTo>
                    <a:pt x="1" y="16886"/>
                  </a:lnTo>
                  <a:lnTo>
                    <a:pt x="1" y="17693"/>
                  </a:lnTo>
                  <a:lnTo>
                    <a:pt x="63" y="19059"/>
                  </a:lnTo>
                  <a:lnTo>
                    <a:pt x="249" y="20424"/>
                  </a:lnTo>
                  <a:lnTo>
                    <a:pt x="560" y="21728"/>
                  </a:lnTo>
                  <a:lnTo>
                    <a:pt x="994" y="23094"/>
                  </a:lnTo>
                  <a:lnTo>
                    <a:pt x="1553" y="24335"/>
                  </a:lnTo>
                  <a:lnTo>
                    <a:pt x="2298" y="25577"/>
                  </a:lnTo>
                  <a:lnTo>
                    <a:pt x="3105" y="26694"/>
                  </a:lnTo>
                  <a:lnTo>
                    <a:pt x="4036" y="27750"/>
                  </a:lnTo>
                  <a:lnTo>
                    <a:pt x="5091" y="28743"/>
                  </a:lnTo>
                  <a:lnTo>
                    <a:pt x="5650" y="29240"/>
                  </a:lnTo>
                  <a:lnTo>
                    <a:pt x="6209" y="29674"/>
                  </a:lnTo>
                  <a:lnTo>
                    <a:pt x="6830" y="30047"/>
                  </a:lnTo>
                  <a:lnTo>
                    <a:pt x="7513" y="30419"/>
                  </a:lnTo>
                  <a:lnTo>
                    <a:pt x="8195" y="30792"/>
                  </a:lnTo>
                  <a:lnTo>
                    <a:pt x="8878" y="31102"/>
                  </a:lnTo>
                  <a:lnTo>
                    <a:pt x="9623" y="31412"/>
                  </a:lnTo>
                  <a:lnTo>
                    <a:pt x="10368" y="31661"/>
                  </a:lnTo>
                  <a:lnTo>
                    <a:pt x="11175" y="31847"/>
                  </a:lnTo>
                  <a:lnTo>
                    <a:pt x="11982" y="32033"/>
                  </a:lnTo>
                  <a:lnTo>
                    <a:pt x="12851" y="32219"/>
                  </a:lnTo>
                  <a:lnTo>
                    <a:pt x="13720" y="32281"/>
                  </a:lnTo>
                  <a:lnTo>
                    <a:pt x="14590" y="32343"/>
                  </a:lnTo>
                  <a:lnTo>
                    <a:pt x="15521" y="32406"/>
                  </a:lnTo>
                  <a:lnTo>
                    <a:pt x="16949" y="32343"/>
                  </a:lnTo>
                  <a:lnTo>
                    <a:pt x="18501" y="32219"/>
                  </a:lnTo>
                  <a:lnTo>
                    <a:pt x="18128" y="33026"/>
                  </a:lnTo>
                  <a:lnTo>
                    <a:pt x="17880" y="33833"/>
                  </a:lnTo>
                  <a:lnTo>
                    <a:pt x="17631" y="34765"/>
                  </a:lnTo>
                  <a:lnTo>
                    <a:pt x="17569" y="35261"/>
                  </a:lnTo>
                  <a:lnTo>
                    <a:pt x="17569" y="35820"/>
                  </a:lnTo>
                  <a:lnTo>
                    <a:pt x="17631" y="36875"/>
                  </a:lnTo>
                  <a:lnTo>
                    <a:pt x="17818" y="37806"/>
                  </a:lnTo>
                  <a:lnTo>
                    <a:pt x="18128" y="38676"/>
                  </a:lnTo>
                  <a:lnTo>
                    <a:pt x="18501" y="39483"/>
                  </a:lnTo>
                  <a:lnTo>
                    <a:pt x="18935" y="40228"/>
                  </a:lnTo>
                  <a:lnTo>
                    <a:pt x="19370" y="40910"/>
                  </a:lnTo>
                  <a:lnTo>
                    <a:pt x="20363" y="42214"/>
                  </a:lnTo>
                  <a:lnTo>
                    <a:pt x="18625" y="42338"/>
                  </a:lnTo>
                  <a:lnTo>
                    <a:pt x="16638" y="42524"/>
                  </a:lnTo>
                  <a:lnTo>
                    <a:pt x="14403" y="42773"/>
                  </a:lnTo>
                  <a:lnTo>
                    <a:pt x="12044" y="43145"/>
                  </a:lnTo>
                  <a:lnTo>
                    <a:pt x="10803" y="43394"/>
                  </a:lnTo>
                  <a:lnTo>
                    <a:pt x="9623" y="43642"/>
                  </a:lnTo>
                  <a:lnTo>
                    <a:pt x="8382" y="44014"/>
                  </a:lnTo>
                  <a:lnTo>
                    <a:pt x="7140" y="44387"/>
                  </a:lnTo>
                  <a:lnTo>
                    <a:pt x="5961" y="44821"/>
                  </a:lnTo>
                  <a:lnTo>
                    <a:pt x="4781" y="45318"/>
                  </a:lnTo>
                  <a:lnTo>
                    <a:pt x="3602" y="45877"/>
                  </a:lnTo>
                  <a:lnTo>
                    <a:pt x="2484" y="46497"/>
                  </a:lnTo>
                  <a:lnTo>
                    <a:pt x="1491" y="47180"/>
                  </a:lnTo>
                  <a:lnTo>
                    <a:pt x="560" y="47863"/>
                  </a:lnTo>
                  <a:lnTo>
                    <a:pt x="8257" y="47863"/>
                  </a:lnTo>
                  <a:lnTo>
                    <a:pt x="9251" y="47305"/>
                  </a:lnTo>
                  <a:lnTo>
                    <a:pt x="10120" y="46870"/>
                  </a:lnTo>
                  <a:lnTo>
                    <a:pt x="11548" y="46311"/>
                  </a:lnTo>
                  <a:lnTo>
                    <a:pt x="13100" y="45877"/>
                  </a:lnTo>
                  <a:lnTo>
                    <a:pt x="14652" y="45566"/>
                  </a:lnTo>
                  <a:lnTo>
                    <a:pt x="16204" y="45256"/>
                  </a:lnTo>
                  <a:lnTo>
                    <a:pt x="17631" y="45070"/>
                  </a:lnTo>
                  <a:lnTo>
                    <a:pt x="18935" y="44946"/>
                  </a:lnTo>
                  <a:lnTo>
                    <a:pt x="20052" y="44883"/>
                  </a:lnTo>
                  <a:lnTo>
                    <a:pt x="21418" y="44821"/>
                  </a:lnTo>
                  <a:lnTo>
                    <a:pt x="22536" y="44821"/>
                  </a:lnTo>
                  <a:lnTo>
                    <a:pt x="23529" y="44946"/>
                  </a:lnTo>
                  <a:lnTo>
                    <a:pt x="25702" y="46435"/>
                  </a:lnTo>
                  <a:lnTo>
                    <a:pt x="27564" y="47863"/>
                  </a:lnTo>
                  <a:lnTo>
                    <a:pt x="38738" y="47863"/>
                  </a:lnTo>
                  <a:lnTo>
                    <a:pt x="38180" y="46808"/>
                  </a:lnTo>
                  <a:lnTo>
                    <a:pt x="37497" y="45753"/>
                  </a:lnTo>
                  <a:lnTo>
                    <a:pt x="36752" y="44821"/>
                  </a:lnTo>
                  <a:lnTo>
                    <a:pt x="35945" y="43890"/>
                  </a:lnTo>
                  <a:lnTo>
                    <a:pt x="35014" y="43021"/>
                  </a:lnTo>
                  <a:lnTo>
                    <a:pt x="34144" y="42214"/>
                  </a:lnTo>
                  <a:lnTo>
                    <a:pt x="32158" y="40538"/>
                  </a:lnTo>
                  <a:lnTo>
                    <a:pt x="28806" y="37931"/>
                  </a:lnTo>
                  <a:lnTo>
                    <a:pt x="27999" y="37186"/>
                  </a:lnTo>
                  <a:lnTo>
                    <a:pt x="27564" y="36813"/>
                  </a:lnTo>
                  <a:lnTo>
                    <a:pt x="27192" y="36379"/>
                  </a:lnTo>
                  <a:lnTo>
                    <a:pt x="26881" y="35820"/>
                  </a:lnTo>
                  <a:lnTo>
                    <a:pt x="26571" y="35261"/>
                  </a:lnTo>
                  <a:lnTo>
                    <a:pt x="26447" y="34640"/>
                  </a:lnTo>
                  <a:lnTo>
                    <a:pt x="26385" y="33895"/>
                  </a:lnTo>
                  <a:lnTo>
                    <a:pt x="26447" y="33151"/>
                  </a:lnTo>
                  <a:lnTo>
                    <a:pt x="26571" y="32468"/>
                  </a:lnTo>
                  <a:lnTo>
                    <a:pt x="26881" y="31847"/>
                  </a:lnTo>
                  <a:lnTo>
                    <a:pt x="27192" y="31288"/>
                  </a:lnTo>
                  <a:lnTo>
                    <a:pt x="27626" y="30729"/>
                  </a:lnTo>
                  <a:lnTo>
                    <a:pt x="28061" y="30233"/>
                  </a:lnTo>
                  <a:lnTo>
                    <a:pt x="28992" y="29302"/>
                  </a:lnTo>
                  <a:lnTo>
                    <a:pt x="30420" y="28122"/>
                  </a:lnTo>
                  <a:lnTo>
                    <a:pt x="31848" y="26881"/>
                  </a:lnTo>
                  <a:lnTo>
                    <a:pt x="32530" y="26260"/>
                  </a:lnTo>
                  <a:lnTo>
                    <a:pt x="33213" y="25577"/>
                  </a:lnTo>
                  <a:lnTo>
                    <a:pt x="33834" y="24832"/>
                  </a:lnTo>
                  <a:lnTo>
                    <a:pt x="34393" y="24087"/>
                  </a:lnTo>
                  <a:lnTo>
                    <a:pt x="34889" y="23280"/>
                  </a:lnTo>
                  <a:lnTo>
                    <a:pt x="35386" y="22473"/>
                  </a:lnTo>
                  <a:lnTo>
                    <a:pt x="35821" y="21542"/>
                  </a:lnTo>
                  <a:lnTo>
                    <a:pt x="36131" y="20548"/>
                  </a:lnTo>
                  <a:lnTo>
                    <a:pt x="36441" y="19555"/>
                  </a:lnTo>
                  <a:lnTo>
                    <a:pt x="36690" y="18438"/>
                  </a:lnTo>
                  <a:lnTo>
                    <a:pt x="36814" y="17258"/>
                  </a:lnTo>
                  <a:lnTo>
                    <a:pt x="36814" y="16017"/>
                  </a:lnTo>
                  <a:lnTo>
                    <a:pt x="36814" y="14713"/>
                  </a:lnTo>
                  <a:lnTo>
                    <a:pt x="36628" y="13471"/>
                  </a:lnTo>
                  <a:lnTo>
                    <a:pt x="36379" y="12354"/>
                  </a:lnTo>
                  <a:lnTo>
                    <a:pt x="36131" y="11299"/>
                  </a:lnTo>
                  <a:lnTo>
                    <a:pt x="35758" y="10305"/>
                  </a:lnTo>
                  <a:lnTo>
                    <a:pt x="35324" y="9374"/>
                  </a:lnTo>
                  <a:lnTo>
                    <a:pt x="34827" y="8505"/>
                  </a:lnTo>
                  <a:lnTo>
                    <a:pt x="34331" y="7698"/>
                  </a:lnTo>
                  <a:lnTo>
                    <a:pt x="33772" y="6953"/>
                  </a:lnTo>
                  <a:lnTo>
                    <a:pt x="33213" y="6270"/>
                  </a:lnTo>
                  <a:lnTo>
                    <a:pt x="32717" y="5650"/>
                  </a:lnTo>
                  <a:lnTo>
                    <a:pt x="32158" y="5091"/>
                  </a:lnTo>
                  <a:lnTo>
                    <a:pt x="31103" y="4160"/>
                  </a:lnTo>
                  <a:lnTo>
                    <a:pt x="30171" y="3353"/>
                  </a:lnTo>
                  <a:lnTo>
                    <a:pt x="36007" y="335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8"/>
            <p:cNvSpPr/>
            <p:nvPr/>
          </p:nvSpPr>
          <p:spPr>
            <a:xfrm>
              <a:off x="4484510" y="5743946"/>
              <a:ext cx="1776613" cy="1707930"/>
            </a:xfrm>
            <a:custGeom>
              <a:rect b="b" l="l" r="r" t="t"/>
              <a:pathLst>
                <a:path extrusionOk="0" h="44760" w="46560">
                  <a:moveTo>
                    <a:pt x="21790" y="2856"/>
                  </a:moveTo>
                  <a:lnTo>
                    <a:pt x="22845" y="2918"/>
                  </a:lnTo>
                  <a:lnTo>
                    <a:pt x="23839" y="3043"/>
                  </a:lnTo>
                  <a:lnTo>
                    <a:pt x="24832" y="3291"/>
                  </a:lnTo>
                  <a:lnTo>
                    <a:pt x="25763" y="3539"/>
                  </a:lnTo>
                  <a:lnTo>
                    <a:pt x="26694" y="3912"/>
                  </a:lnTo>
                  <a:lnTo>
                    <a:pt x="27501" y="4408"/>
                  </a:lnTo>
                  <a:lnTo>
                    <a:pt x="28308" y="4905"/>
                  </a:lnTo>
                  <a:lnTo>
                    <a:pt x="29115" y="5464"/>
                  </a:lnTo>
                  <a:lnTo>
                    <a:pt x="29798" y="6084"/>
                  </a:lnTo>
                  <a:lnTo>
                    <a:pt x="30543" y="6767"/>
                  </a:lnTo>
                  <a:lnTo>
                    <a:pt x="31164" y="7512"/>
                  </a:lnTo>
                  <a:lnTo>
                    <a:pt x="31785" y="8257"/>
                  </a:lnTo>
                  <a:lnTo>
                    <a:pt x="32343" y="9126"/>
                  </a:lnTo>
                  <a:lnTo>
                    <a:pt x="32902" y="9933"/>
                  </a:lnTo>
                  <a:lnTo>
                    <a:pt x="33399" y="10865"/>
                  </a:lnTo>
                  <a:lnTo>
                    <a:pt x="33895" y="11734"/>
                  </a:lnTo>
                  <a:lnTo>
                    <a:pt x="34330" y="12665"/>
                  </a:lnTo>
                  <a:lnTo>
                    <a:pt x="34702" y="13658"/>
                  </a:lnTo>
                  <a:lnTo>
                    <a:pt x="35447" y="15583"/>
                  </a:lnTo>
                  <a:lnTo>
                    <a:pt x="36006" y="17631"/>
                  </a:lnTo>
                  <a:lnTo>
                    <a:pt x="36503" y="19618"/>
                  </a:lnTo>
                  <a:lnTo>
                    <a:pt x="36875" y="21542"/>
                  </a:lnTo>
                  <a:lnTo>
                    <a:pt x="37123" y="23404"/>
                  </a:lnTo>
                  <a:lnTo>
                    <a:pt x="37248" y="25143"/>
                  </a:lnTo>
                  <a:lnTo>
                    <a:pt x="37310" y="26819"/>
                  </a:lnTo>
                  <a:lnTo>
                    <a:pt x="37248" y="28185"/>
                  </a:lnTo>
                  <a:lnTo>
                    <a:pt x="37186" y="29550"/>
                  </a:lnTo>
                  <a:lnTo>
                    <a:pt x="36999" y="30916"/>
                  </a:lnTo>
                  <a:lnTo>
                    <a:pt x="36751" y="32220"/>
                  </a:lnTo>
                  <a:lnTo>
                    <a:pt x="36378" y="33523"/>
                  </a:lnTo>
                  <a:lnTo>
                    <a:pt x="35882" y="34765"/>
                  </a:lnTo>
                  <a:lnTo>
                    <a:pt x="35571" y="35386"/>
                  </a:lnTo>
                  <a:lnTo>
                    <a:pt x="35261" y="36006"/>
                  </a:lnTo>
                  <a:lnTo>
                    <a:pt x="34889" y="36565"/>
                  </a:lnTo>
                  <a:lnTo>
                    <a:pt x="34454" y="37186"/>
                  </a:lnTo>
                  <a:lnTo>
                    <a:pt x="34082" y="37683"/>
                  </a:lnTo>
                  <a:lnTo>
                    <a:pt x="33585" y="38241"/>
                  </a:lnTo>
                  <a:lnTo>
                    <a:pt x="33150" y="38738"/>
                  </a:lnTo>
                  <a:lnTo>
                    <a:pt x="32592" y="39173"/>
                  </a:lnTo>
                  <a:lnTo>
                    <a:pt x="32033" y="39607"/>
                  </a:lnTo>
                  <a:lnTo>
                    <a:pt x="31474" y="39980"/>
                  </a:lnTo>
                  <a:lnTo>
                    <a:pt x="30916" y="40352"/>
                  </a:lnTo>
                  <a:lnTo>
                    <a:pt x="30295" y="40662"/>
                  </a:lnTo>
                  <a:lnTo>
                    <a:pt x="29674" y="40973"/>
                  </a:lnTo>
                  <a:lnTo>
                    <a:pt x="28991" y="41221"/>
                  </a:lnTo>
                  <a:lnTo>
                    <a:pt x="28370" y="41407"/>
                  </a:lnTo>
                  <a:lnTo>
                    <a:pt x="27687" y="41594"/>
                  </a:lnTo>
                  <a:lnTo>
                    <a:pt x="27005" y="41718"/>
                  </a:lnTo>
                  <a:lnTo>
                    <a:pt x="26322" y="41842"/>
                  </a:lnTo>
                  <a:lnTo>
                    <a:pt x="25639" y="41904"/>
                  </a:lnTo>
                  <a:lnTo>
                    <a:pt x="23901" y="41904"/>
                  </a:lnTo>
                  <a:lnTo>
                    <a:pt x="22907" y="41780"/>
                  </a:lnTo>
                  <a:lnTo>
                    <a:pt x="21976" y="41532"/>
                  </a:lnTo>
                  <a:lnTo>
                    <a:pt x="21045" y="41283"/>
                  </a:lnTo>
                  <a:lnTo>
                    <a:pt x="20176" y="40911"/>
                  </a:lnTo>
                  <a:lnTo>
                    <a:pt x="19307" y="40476"/>
                  </a:lnTo>
                  <a:lnTo>
                    <a:pt x="18500" y="39980"/>
                  </a:lnTo>
                  <a:lnTo>
                    <a:pt x="17693" y="39421"/>
                  </a:lnTo>
                  <a:lnTo>
                    <a:pt x="16948" y="38800"/>
                  </a:lnTo>
                  <a:lnTo>
                    <a:pt x="16265" y="38117"/>
                  </a:lnTo>
                  <a:lnTo>
                    <a:pt x="15582" y="37372"/>
                  </a:lnTo>
                  <a:lnTo>
                    <a:pt x="14961" y="36627"/>
                  </a:lnTo>
                  <a:lnTo>
                    <a:pt x="14340" y="35820"/>
                  </a:lnTo>
                  <a:lnTo>
                    <a:pt x="13782" y="34951"/>
                  </a:lnTo>
                  <a:lnTo>
                    <a:pt x="13285" y="34082"/>
                  </a:lnTo>
                  <a:lnTo>
                    <a:pt x="12788" y="33151"/>
                  </a:lnTo>
                  <a:lnTo>
                    <a:pt x="12292" y="32220"/>
                  </a:lnTo>
                  <a:lnTo>
                    <a:pt x="11857" y="31226"/>
                  </a:lnTo>
                  <a:lnTo>
                    <a:pt x="11112" y="29240"/>
                  </a:lnTo>
                  <a:lnTo>
                    <a:pt x="10492" y="27253"/>
                  </a:lnTo>
                  <a:lnTo>
                    <a:pt x="9995" y="25205"/>
                  </a:lnTo>
                  <a:lnTo>
                    <a:pt x="9560" y="23156"/>
                  </a:lnTo>
                  <a:lnTo>
                    <a:pt x="9312" y="21170"/>
                  </a:lnTo>
                  <a:lnTo>
                    <a:pt x="9126" y="19245"/>
                  </a:lnTo>
                  <a:lnTo>
                    <a:pt x="9064" y="17445"/>
                  </a:lnTo>
                  <a:lnTo>
                    <a:pt x="9126" y="15955"/>
                  </a:lnTo>
                  <a:lnTo>
                    <a:pt x="9250" y="14465"/>
                  </a:lnTo>
                  <a:lnTo>
                    <a:pt x="9498" y="12975"/>
                  </a:lnTo>
                  <a:lnTo>
                    <a:pt x="9622" y="12230"/>
                  </a:lnTo>
                  <a:lnTo>
                    <a:pt x="9871" y="11485"/>
                  </a:lnTo>
                  <a:lnTo>
                    <a:pt x="10119" y="10740"/>
                  </a:lnTo>
                  <a:lnTo>
                    <a:pt x="10429" y="10057"/>
                  </a:lnTo>
                  <a:lnTo>
                    <a:pt x="10740" y="9313"/>
                  </a:lnTo>
                  <a:lnTo>
                    <a:pt x="11174" y="8630"/>
                  </a:lnTo>
                  <a:lnTo>
                    <a:pt x="11609" y="8009"/>
                  </a:lnTo>
                  <a:lnTo>
                    <a:pt x="12168" y="7326"/>
                  </a:lnTo>
                  <a:lnTo>
                    <a:pt x="12726" y="6705"/>
                  </a:lnTo>
                  <a:lnTo>
                    <a:pt x="13409" y="6084"/>
                  </a:lnTo>
                  <a:lnTo>
                    <a:pt x="14278" y="5339"/>
                  </a:lnTo>
                  <a:lnTo>
                    <a:pt x="15210" y="4719"/>
                  </a:lnTo>
                  <a:lnTo>
                    <a:pt x="16203" y="4160"/>
                  </a:lnTo>
                  <a:lnTo>
                    <a:pt x="17258" y="3725"/>
                  </a:lnTo>
                  <a:lnTo>
                    <a:pt x="18376" y="3353"/>
                  </a:lnTo>
                  <a:lnTo>
                    <a:pt x="19493" y="3105"/>
                  </a:lnTo>
                  <a:lnTo>
                    <a:pt x="20610" y="2918"/>
                  </a:lnTo>
                  <a:lnTo>
                    <a:pt x="21790" y="2856"/>
                  </a:lnTo>
                  <a:close/>
                  <a:moveTo>
                    <a:pt x="22907" y="1"/>
                  </a:moveTo>
                  <a:lnTo>
                    <a:pt x="21604" y="125"/>
                  </a:lnTo>
                  <a:lnTo>
                    <a:pt x="20362" y="249"/>
                  </a:lnTo>
                  <a:lnTo>
                    <a:pt x="19121" y="435"/>
                  </a:lnTo>
                  <a:lnTo>
                    <a:pt x="17879" y="746"/>
                  </a:lnTo>
                  <a:lnTo>
                    <a:pt x="16699" y="1056"/>
                  </a:lnTo>
                  <a:lnTo>
                    <a:pt x="15582" y="1366"/>
                  </a:lnTo>
                  <a:lnTo>
                    <a:pt x="14465" y="1801"/>
                  </a:lnTo>
                  <a:lnTo>
                    <a:pt x="13347" y="2298"/>
                  </a:lnTo>
                  <a:lnTo>
                    <a:pt x="12292" y="2794"/>
                  </a:lnTo>
                  <a:lnTo>
                    <a:pt x="11299" y="3353"/>
                  </a:lnTo>
                  <a:lnTo>
                    <a:pt x="10305" y="3912"/>
                  </a:lnTo>
                  <a:lnTo>
                    <a:pt x="9374" y="4595"/>
                  </a:lnTo>
                  <a:lnTo>
                    <a:pt x="8505" y="5277"/>
                  </a:lnTo>
                  <a:lnTo>
                    <a:pt x="7636" y="5960"/>
                  </a:lnTo>
                  <a:lnTo>
                    <a:pt x="6767" y="6767"/>
                  </a:lnTo>
                  <a:lnTo>
                    <a:pt x="6022" y="7512"/>
                  </a:lnTo>
                  <a:lnTo>
                    <a:pt x="5277" y="8381"/>
                  </a:lnTo>
                  <a:lnTo>
                    <a:pt x="4594" y="9250"/>
                  </a:lnTo>
                  <a:lnTo>
                    <a:pt x="3911" y="10120"/>
                  </a:lnTo>
                  <a:lnTo>
                    <a:pt x="3352" y="11051"/>
                  </a:lnTo>
                  <a:lnTo>
                    <a:pt x="2794" y="11982"/>
                  </a:lnTo>
                  <a:lnTo>
                    <a:pt x="2235" y="12975"/>
                  </a:lnTo>
                  <a:lnTo>
                    <a:pt x="1800" y="13968"/>
                  </a:lnTo>
                  <a:lnTo>
                    <a:pt x="1366" y="15024"/>
                  </a:lnTo>
                  <a:lnTo>
                    <a:pt x="1055" y="16017"/>
                  </a:lnTo>
                  <a:lnTo>
                    <a:pt x="745" y="17134"/>
                  </a:lnTo>
                  <a:lnTo>
                    <a:pt x="497" y="18190"/>
                  </a:lnTo>
                  <a:lnTo>
                    <a:pt x="248" y="19307"/>
                  </a:lnTo>
                  <a:lnTo>
                    <a:pt x="124" y="20425"/>
                  </a:lnTo>
                  <a:lnTo>
                    <a:pt x="62" y="21542"/>
                  </a:lnTo>
                  <a:lnTo>
                    <a:pt x="0" y="22660"/>
                  </a:lnTo>
                  <a:lnTo>
                    <a:pt x="62" y="23653"/>
                  </a:lnTo>
                  <a:lnTo>
                    <a:pt x="124" y="24646"/>
                  </a:lnTo>
                  <a:lnTo>
                    <a:pt x="248" y="25639"/>
                  </a:lnTo>
                  <a:lnTo>
                    <a:pt x="373" y="26633"/>
                  </a:lnTo>
                  <a:lnTo>
                    <a:pt x="621" y="27626"/>
                  </a:lnTo>
                  <a:lnTo>
                    <a:pt x="869" y="28619"/>
                  </a:lnTo>
                  <a:lnTo>
                    <a:pt x="1118" y="29550"/>
                  </a:lnTo>
                  <a:lnTo>
                    <a:pt x="1490" y="30544"/>
                  </a:lnTo>
                  <a:lnTo>
                    <a:pt x="1863" y="31475"/>
                  </a:lnTo>
                  <a:lnTo>
                    <a:pt x="2297" y="32406"/>
                  </a:lnTo>
                  <a:lnTo>
                    <a:pt x="2794" y="33337"/>
                  </a:lnTo>
                  <a:lnTo>
                    <a:pt x="3290" y="34268"/>
                  </a:lnTo>
                  <a:lnTo>
                    <a:pt x="3849" y="35137"/>
                  </a:lnTo>
                  <a:lnTo>
                    <a:pt x="4470" y="36006"/>
                  </a:lnTo>
                  <a:lnTo>
                    <a:pt x="5153" y="36814"/>
                  </a:lnTo>
                  <a:lnTo>
                    <a:pt x="5836" y="37621"/>
                  </a:lnTo>
                  <a:lnTo>
                    <a:pt x="6581" y="38428"/>
                  </a:lnTo>
                  <a:lnTo>
                    <a:pt x="7388" y="39173"/>
                  </a:lnTo>
                  <a:lnTo>
                    <a:pt x="8195" y="39855"/>
                  </a:lnTo>
                  <a:lnTo>
                    <a:pt x="9064" y="40538"/>
                  </a:lnTo>
                  <a:lnTo>
                    <a:pt x="9995" y="41159"/>
                  </a:lnTo>
                  <a:lnTo>
                    <a:pt x="10926" y="41718"/>
                  </a:lnTo>
                  <a:lnTo>
                    <a:pt x="11919" y="42276"/>
                  </a:lnTo>
                  <a:lnTo>
                    <a:pt x="12975" y="42773"/>
                  </a:lnTo>
                  <a:lnTo>
                    <a:pt x="14092" y="43208"/>
                  </a:lnTo>
                  <a:lnTo>
                    <a:pt x="15210" y="43580"/>
                  </a:lnTo>
                  <a:lnTo>
                    <a:pt x="16389" y="43953"/>
                  </a:lnTo>
                  <a:lnTo>
                    <a:pt x="17569" y="44201"/>
                  </a:lnTo>
                  <a:lnTo>
                    <a:pt x="18810" y="44449"/>
                  </a:lnTo>
                  <a:lnTo>
                    <a:pt x="20114" y="44573"/>
                  </a:lnTo>
                  <a:lnTo>
                    <a:pt x="21417" y="44698"/>
                  </a:lnTo>
                  <a:lnTo>
                    <a:pt x="22783" y="44760"/>
                  </a:lnTo>
                  <a:lnTo>
                    <a:pt x="24211" y="44698"/>
                  </a:lnTo>
                  <a:lnTo>
                    <a:pt x="25577" y="44573"/>
                  </a:lnTo>
                  <a:lnTo>
                    <a:pt x="26942" y="44449"/>
                  </a:lnTo>
                  <a:lnTo>
                    <a:pt x="28184" y="44201"/>
                  </a:lnTo>
                  <a:lnTo>
                    <a:pt x="29426" y="43891"/>
                  </a:lnTo>
                  <a:lnTo>
                    <a:pt x="30667" y="43580"/>
                  </a:lnTo>
                  <a:lnTo>
                    <a:pt x="31847" y="43208"/>
                  </a:lnTo>
                  <a:lnTo>
                    <a:pt x="32964" y="42711"/>
                  </a:lnTo>
                  <a:lnTo>
                    <a:pt x="34019" y="42214"/>
                  </a:lnTo>
                  <a:lnTo>
                    <a:pt x="35075" y="41656"/>
                  </a:lnTo>
                  <a:lnTo>
                    <a:pt x="36068" y="41097"/>
                  </a:lnTo>
                  <a:lnTo>
                    <a:pt x="36999" y="40476"/>
                  </a:lnTo>
                  <a:lnTo>
                    <a:pt x="37930" y="39793"/>
                  </a:lnTo>
                  <a:lnTo>
                    <a:pt x="38800" y="39048"/>
                  </a:lnTo>
                  <a:lnTo>
                    <a:pt x="39607" y="38303"/>
                  </a:lnTo>
                  <a:lnTo>
                    <a:pt x="40414" y="37496"/>
                  </a:lnTo>
                  <a:lnTo>
                    <a:pt x="41097" y="36689"/>
                  </a:lnTo>
                  <a:lnTo>
                    <a:pt x="41779" y="35820"/>
                  </a:lnTo>
                  <a:lnTo>
                    <a:pt x="42462" y="34951"/>
                  </a:lnTo>
                  <a:lnTo>
                    <a:pt x="43021" y="34082"/>
                  </a:lnTo>
                  <a:lnTo>
                    <a:pt x="43580" y="33151"/>
                  </a:lnTo>
                  <a:lnTo>
                    <a:pt x="44076" y="32158"/>
                  </a:lnTo>
                  <a:lnTo>
                    <a:pt x="44573" y="31226"/>
                  </a:lnTo>
                  <a:lnTo>
                    <a:pt x="44945" y="30233"/>
                  </a:lnTo>
                  <a:lnTo>
                    <a:pt x="45318" y="29240"/>
                  </a:lnTo>
                  <a:lnTo>
                    <a:pt x="45628" y="28247"/>
                  </a:lnTo>
                  <a:lnTo>
                    <a:pt x="45939" y="27191"/>
                  </a:lnTo>
                  <a:lnTo>
                    <a:pt x="46125" y="26198"/>
                  </a:lnTo>
                  <a:lnTo>
                    <a:pt x="46311" y="25143"/>
                  </a:lnTo>
                  <a:lnTo>
                    <a:pt x="46435" y="24087"/>
                  </a:lnTo>
                  <a:lnTo>
                    <a:pt x="46497" y="23094"/>
                  </a:lnTo>
                  <a:lnTo>
                    <a:pt x="46559" y="22039"/>
                  </a:lnTo>
                  <a:lnTo>
                    <a:pt x="46497" y="20983"/>
                  </a:lnTo>
                  <a:lnTo>
                    <a:pt x="46435" y="19928"/>
                  </a:lnTo>
                  <a:lnTo>
                    <a:pt x="46311" y="18873"/>
                  </a:lnTo>
                  <a:lnTo>
                    <a:pt x="46125" y="17817"/>
                  </a:lnTo>
                  <a:lnTo>
                    <a:pt x="45939" y="16824"/>
                  </a:lnTo>
                  <a:lnTo>
                    <a:pt x="45628" y="15769"/>
                  </a:lnTo>
                  <a:lnTo>
                    <a:pt x="45318" y="14775"/>
                  </a:lnTo>
                  <a:lnTo>
                    <a:pt x="45007" y="13844"/>
                  </a:lnTo>
                  <a:lnTo>
                    <a:pt x="44573" y="12851"/>
                  </a:lnTo>
                  <a:lnTo>
                    <a:pt x="44138" y="11920"/>
                  </a:lnTo>
                  <a:lnTo>
                    <a:pt x="43642" y="10989"/>
                  </a:lnTo>
                  <a:lnTo>
                    <a:pt x="43083" y="10057"/>
                  </a:lnTo>
                  <a:lnTo>
                    <a:pt x="42524" y="9188"/>
                  </a:lnTo>
                  <a:lnTo>
                    <a:pt x="41904" y="8381"/>
                  </a:lnTo>
                  <a:lnTo>
                    <a:pt x="41221" y="7574"/>
                  </a:lnTo>
                  <a:lnTo>
                    <a:pt x="40538" y="6767"/>
                  </a:lnTo>
                  <a:lnTo>
                    <a:pt x="39793" y="6022"/>
                  </a:lnTo>
                  <a:lnTo>
                    <a:pt x="38986" y="5277"/>
                  </a:lnTo>
                  <a:lnTo>
                    <a:pt x="38179" y="4595"/>
                  </a:lnTo>
                  <a:lnTo>
                    <a:pt x="37310" y="3974"/>
                  </a:lnTo>
                  <a:lnTo>
                    <a:pt x="36441" y="3353"/>
                  </a:lnTo>
                  <a:lnTo>
                    <a:pt x="35447" y="2794"/>
                  </a:lnTo>
                  <a:lnTo>
                    <a:pt x="34516" y="2298"/>
                  </a:lnTo>
                  <a:lnTo>
                    <a:pt x="33523" y="1863"/>
                  </a:lnTo>
                  <a:lnTo>
                    <a:pt x="32468" y="1429"/>
                  </a:lnTo>
                  <a:lnTo>
                    <a:pt x="31350" y="1056"/>
                  </a:lnTo>
                  <a:lnTo>
                    <a:pt x="30233" y="746"/>
                  </a:lnTo>
                  <a:lnTo>
                    <a:pt x="29115" y="497"/>
                  </a:lnTo>
                  <a:lnTo>
                    <a:pt x="27936" y="249"/>
                  </a:lnTo>
                  <a:lnTo>
                    <a:pt x="26756" y="125"/>
                  </a:lnTo>
                  <a:lnTo>
                    <a:pt x="25515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8"/>
            <p:cNvSpPr/>
            <p:nvPr/>
          </p:nvSpPr>
          <p:spPr>
            <a:xfrm>
              <a:off x="2482962" y="5743946"/>
              <a:ext cx="1776613" cy="1707930"/>
            </a:xfrm>
            <a:custGeom>
              <a:rect b="b" l="l" r="r" t="t"/>
              <a:pathLst>
                <a:path extrusionOk="0" h="44760" w="46560">
                  <a:moveTo>
                    <a:pt x="21790" y="2856"/>
                  </a:moveTo>
                  <a:lnTo>
                    <a:pt x="22845" y="2918"/>
                  </a:lnTo>
                  <a:lnTo>
                    <a:pt x="23901" y="3043"/>
                  </a:lnTo>
                  <a:lnTo>
                    <a:pt x="24832" y="3291"/>
                  </a:lnTo>
                  <a:lnTo>
                    <a:pt x="25763" y="3539"/>
                  </a:lnTo>
                  <a:lnTo>
                    <a:pt x="26694" y="3912"/>
                  </a:lnTo>
                  <a:lnTo>
                    <a:pt x="27501" y="4408"/>
                  </a:lnTo>
                  <a:lnTo>
                    <a:pt x="28308" y="4905"/>
                  </a:lnTo>
                  <a:lnTo>
                    <a:pt x="29115" y="5464"/>
                  </a:lnTo>
                  <a:lnTo>
                    <a:pt x="29798" y="6084"/>
                  </a:lnTo>
                  <a:lnTo>
                    <a:pt x="30543" y="6767"/>
                  </a:lnTo>
                  <a:lnTo>
                    <a:pt x="31164" y="7512"/>
                  </a:lnTo>
                  <a:lnTo>
                    <a:pt x="31785" y="8257"/>
                  </a:lnTo>
                  <a:lnTo>
                    <a:pt x="32344" y="9126"/>
                  </a:lnTo>
                  <a:lnTo>
                    <a:pt x="32902" y="9933"/>
                  </a:lnTo>
                  <a:lnTo>
                    <a:pt x="33399" y="10865"/>
                  </a:lnTo>
                  <a:lnTo>
                    <a:pt x="33896" y="11734"/>
                  </a:lnTo>
                  <a:lnTo>
                    <a:pt x="34330" y="12665"/>
                  </a:lnTo>
                  <a:lnTo>
                    <a:pt x="34703" y="13658"/>
                  </a:lnTo>
                  <a:lnTo>
                    <a:pt x="35447" y="15583"/>
                  </a:lnTo>
                  <a:lnTo>
                    <a:pt x="36006" y="17631"/>
                  </a:lnTo>
                  <a:lnTo>
                    <a:pt x="36503" y="19618"/>
                  </a:lnTo>
                  <a:lnTo>
                    <a:pt x="36875" y="21542"/>
                  </a:lnTo>
                  <a:lnTo>
                    <a:pt x="37124" y="23404"/>
                  </a:lnTo>
                  <a:lnTo>
                    <a:pt x="37248" y="25143"/>
                  </a:lnTo>
                  <a:lnTo>
                    <a:pt x="37310" y="26819"/>
                  </a:lnTo>
                  <a:lnTo>
                    <a:pt x="37248" y="28185"/>
                  </a:lnTo>
                  <a:lnTo>
                    <a:pt x="37186" y="29550"/>
                  </a:lnTo>
                  <a:lnTo>
                    <a:pt x="36999" y="30916"/>
                  </a:lnTo>
                  <a:lnTo>
                    <a:pt x="36751" y="32220"/>
                  </a:lnTo>
                  <a:lnTo>
                    <a:pt x="36379" y="33523"/>
                  </a:lnTo>
                  <a:lnTo>
                    <a:pt x="35882" y="34765"/>
                  </a:lnTo>
                  <a:lnTo>
                    <a:pt x="35572" y="35386"/>
                  </a:lnTo>
                  <a:lnTo>
                    <a:pt x="35261" y="36006"/>
                  </a:lnTo>
                  <a:lnTo>
                    <a:pt x="34889" y="36565"/>
                  </a:lnTo>
                  <a:lnTo>
                    <a:pt x="34516" y="37186"/>
                  </a:lnTo>
                  <a:lnTo>
                    <a:pt x="34082" y="37683"/>
                  </a:lnTo>
                  <a:lnTo>
                    <a:pt x="33647" y="38241"/>
                  </a:lnTo>
                  <a:lnTo>
                    <a:pt x="33151" y="38738"/>
                  </a:lnTo>
                  <a:lnTo>
                    <a:pt x="32592" y="39173"/>
                  </a:lnTo>
                  <a:lnTo>
                    <a:pt x="32095" y="39607"/>
                  </a:lnTo>
                  <a:lnTo>
                    <a:pt x="31474" y="39980"/>
                  </a:lnTo>
                  <a:lnTo>
                    <a:pt x="30916" y="40352"/>
                  </a:lnTo>
                  <a:lnTo>
                    <a:pt x="30295" y="40662"/>
                  </a:lnTo>
                  <a:lnTo>
                    <a:pt x="29674" y="40973"/>
                  </a:lnTo>
                  <a:lnTo>
                    <a:pt x="28991" y="41221"/>
                  </a:lnTo>
                  <a:lnTo>
                    <a:pt x="28370" y="41407"/>
                  </a:lnTo>
                  <a:lnTo>
                    <a:pt x="27688" y="41594"/>
                  </a:lnTo>
                  <a:lnTo>
                    <a:pt x="27005" y="41718"/>
                  </a:lnTo>
                  <a:lnTo>
                    <a:pt x="26322" y="41842"/>
                  </a:lnTo>
                  <a:lnTo>
                    <a:pt x="25639" y="41904"/>
                  </a:lnTo>
                  <a:lnTo>
                    <a:pt x="23901" y="41904"/>
                  </a:lnTo>
                  <a:lnTo>
                    <a:pt x="22908" y="41780"/>
                  </a:lnTo>
                  <a:lnTo>
                    <a:pt x="21976" y="41532"/>
                  </a:lnTo>
                  <a:lnTo>
                    <a:pt x="21045" y="41283"/>
                  </a:lnTo>
                  <a:lnTo>
                    <a:pt x="20176" y="40911"/>
                  </a:lnTo>
                  <a:lnTo>
                    <a:pt x="19307" y="40476"/>
                  </a:lnTo>
                  <a:lnTo>
                    <a:pt x="18500" y="39980"/>
                  </a:lnTo>
                  <a:lnTo>
                    <a:pt x="17693" y="39421"/>
                  </a:lnTo>
                  <a:lnTo>
                    <a:pt x="16948" y="38800"/>
                  </a:lnTo>
                  <a:lnTo>
                    <a:pt x="16265" y="38117"/>
                  </a:lnTo>
                  <a:lnTo>
                    <a:pt x="15582" y="37372"/>
                  </a:lnTo>
                  <a:lnTo>
                    <a:pt x="14961" y="36627"/>
                  </a:lnTo>
                  <a:lnTo>
                    <a:pt x="14403" y="35820"/>
                  </a:lnTo>
                  <a:lnTo>
                    <a:pt x="13782" y="34951"/>
                  </a:lnTo>
                  <a:lnTo>
                    <a:pt x="13285" y="34082"/>
                  </a:lnTo>
                  <a:lnTo>
                    <a:pt x="12789" y="33151"/>
                  </a:lnTo>
                  <a:lnTo>
                    <a:pt x="12354" y="32220"/>
                  </a:lnTo>
                  <a:lnTo>
                    <a:pt x="11920" y="31226"/>
                  </a:lnTo>
                  <a:lnTo>
                    <a:pt x="11112" y="29240"/>
                  </a:lnTo>
                  <a:lnTo>
                    <a:pt x="10492" y="27253"/>
                  </a:lnTo>
                  <a:lnTo>
                    <a:pt x="9995" y="25205"/>
                  </a:lnTo>
                  <a:lnTo>
                    <a:pt x="9561" y="23156"/>
                  </a:lnTo>
                  <a:lnTo>
                    <a:pt x="9312" y="21170"/>
                  </a:lnTo>
                  <a:lnTo>
                    <a:pt x="9126" y="19245"/>
                  </a:lnTo>
                  <a:lnTo>
                    <a:pt x="9064" y="17445"/>
                  </a:lnTo>
                  <a:lnTo>
                    <a:pt x="9126" y="15955"/>
                  </a:lnTo>
                  <a:lnTo>
                    <a:pt x="9250" y="14465"/>
                  </a:lnTo>
                  <a:lnTo>
                    <a:pt x="9498" y="12975"/>
                  </a:lnTo>
                  <a:lnTo>
                    <a:pt x="9685" y="12230"/>
                  </a:lnTo>
                  <a:lnTo>
                    <a:pt x="9871" y="11485"/>
                  </a:lnTo>
                  <a:lnTo>
                    <a:pt x="10119" y="10740"/>
                  </a:lnTo>
                  <a:lnTo>
                    <a:pt x="10430" y="10057"/>
                  </a:lnTo>
                  <a:lnTo>
                    <a:pt x="10740" y="9313"/>
                  </a:lnTo>
                  <a:lnTo>
                    <a:pt x="11175" y="8630"/>
                  </a:lnTo>
                  <a:lnTo>
                    <a:pt x="11609" y="8009"/>
                  </a:lnTo>
                  <a:lnTo>
                    <a:pt x="12168" y="7326"/>
                  </a:lnTo>
                  <a:lnTo>
                    <a:pt x="12727" y="6705"/>
                  </a:lnTo>
                  <a:lnTo>
                    <a:pt x="13409" y="6084"/>
                  </a:lnTo>
                  <a:lnTo>
                    <a:pt x="14279" y="5339"/>
                  </a:lnTo>
                  <a:lnTo>
                    <a:pt x="15210" y="4719"/>
                  </a:lnTo>
                  <a:lnTo>
                    <a:pt x="16203" y="4160"/>
                  </a:lnTo>
                  <a:lnTo>
                    <a:pt x="17258" y="3725"/>
                  </a:lnTo>
                  <a:lnTo>
                    <a:pt x="18376" y="3353"/>
                  </a:lnTo>
                  <a:lnTo>
                    <a:pt x="19493" y="3105"/>
                  </a:lnTo>
                  <a:lnTo>
                    <a:pt x="20611" y="2918"/>
                  </a:lnTo>
                  <a:lnTo>
                    <a:pt x="21790" y="2856"/>
                  </a:lnTo>
                  <a:close/>
                  <a:moveTo>
                    <a:pt x="22908" y="1"/>
                  </a:moveTo>
                  <a:lnTo>
                    <a:pt x="21604" y="125"/>
                  </a:lnTo>
                  <a:lnTo>
                    <a:pt x="20362" y="249"/>
                  </a:lnTo>
                  <a:lnTo>
                    <a:pt x="19121" y="435"/>
                  </a:lnTo>
                  <a:lnTo>
                    <a:pt x="17879" y="746"/>
                  </a:lnTo>
                  <a:lnTo>
                    <a:pt x="16700" y="1056"/>
                  </a:lnTo>
                  <a:lnTo>
                    <a:pt x="15582" y="1366"/>
                  </a:lnTo>
                  <a:lnTo>
                    <a:pt x="14465" y="1801"/>
                  </a:lnTo>
                  <a:lnTo>
                    <a:pt x="13347" y="2298"/>
                  </a:lnTo>
                  <a:lnTo>
                    <a:pt x="12292" y="2794"/>
                  </a:lnTo>
                  <a:lnTo>
                    <a:pt x="11299" y="3353"/>
                  </a:lnTo>
                  <a:lnTo>
                    <a:pt x="10305" y="3912"/>
                  </a:lnTo>
                  <a:lnTo>
                    <a:pt x="9374" y="4595"/>
                  </a:lnTo>
                  <a:lnTo>
                    <a:pt x="8505" y="5277"/>
                  </a:lnTo>
                  <a:lnTo>
                    <a:pt x="7636" y="5960"/>
                  </a:lnTo>
                  <a:lnTo>
                    <a:pt x="6767" y="6767"/>
                  </a:lnTo>
                  <a:lnTo>
                    <a:pt x="6022" y="7512"/>
                  </a:lnTo>
                  <a:lnTo>
                    <a:pt x="5277" y="8381"/>
                  </a:lnTo>
                  <a:lnTo>
                    <a:pt x="4594" y="9250"/>
                  </a:lnTo>
                  <a:lnTo>
                    <a:pt x="3911" y="10120"/>
                  </a:lnTo>
                  <a:lnTo>
                    <a:pt x="3353" y="11051"/>
                  </a:lnTo>
                  <a:lnTo>
                    <a:pt x="2794" y="11982"/>
                  </a:lnTo>
                  <a:lnTo>
                    <a:pt x="2235" y="12975"/>
                  </a:lnTo>
                  <a:lnTo>
                    <a:pt x="1801" y="13968"/>
                  </a:lnTo>
                  <a:lnTo>
                    <a:pt x="1366" y="15024"/>
                  </a:lnTo>
                  <a:lnTo>
                    <a:pt x="1056" y="16017"/>
                  </a:lnTo>
                  <a:lnTo>
                    <a:pt x="745" y="17134"/>
                  </a:lnTo>
                  <a:lnTo>
                    <a:pt x="497" y="18190"/>
                  </a:lnTo>
                  <a:lnTo>
                    <a:pt x="311" y="19307"/>
                  </a:lnTo>
                  <a:lnTo>
                    <a:pt x="124" y="20425"/>
                  </a:lnTo>
                  <a:lnTo>
                    <a:pt x="62" y="21542"/>
                  </a:lnTo>
                  <a:lnTo>
                    <a:pt x="0" y="22660"/>
                  </a:lnTo>
                  <a:lnTo>
                    <a:pt x="62" y="23653"/>
                  </a:lnTo>
                  <a:lnTo>
                    <a:pt x="124" y="24646"/>
                  </a:lnTo>
                  <a:lnTo>
                    <a:pt x="249" y="25639"/>
                  </a:lnTo>
                  <a:lnTo>
                    <a:pt x="373" y="26633"/>
                  </a:lnTo>
                  <a:lnTo>
                    <a:pt x="621" y="27626"/>
                  </a:lnTo>
                  <a:lnTo>
                    <a:pt x="869" y="28619"/>
                  </a:lnTo>
                  <a:lnTo>
                    <a:pt x="1180" y="29550"/>
                  </a:lnTo>
                  <a:lnTo>
                    <a:pt x="1490" y="30544"/>
                  </a:lnTo>
                  <a:lnTo>
                    <a:pt x="1863" y="31475"/>
                  </a:lnTo>
                  <a:lnTo>
                    <a:pt x="2297" y="32406"/>
                  </a:lnTo>
                  <a:lnTo>
                    <a:pt x="2794" y="33337"/>
                  </a:lnTo>
                  <a:lnTo>
                    <a:pt x="3291" y="34268"/>
                  </a:lnTo>
                  <a:lnTo>
                    <a:pt x="3911" y="35137"/>
                  </a:lnTo>
                  <a:lnTo>
                    <a:pt x="4470" y="36006"/>
                  </a:lnTo>
                  <a:lnTo>
                    <a:pt x="5153" y="36814"/>
                  </a:lnTo>
                  <a:lnTo>
                    <a:pt x="5836" y="37621"/>
                  </a:lnTo>
                  <a:lnTo>
                    <a:pt x="6581" y="38428"/>
                  </a:lnTo>
                  <a:lnTo>
                    <a:pt x="7388" y="39173"/>
                  </a:lnTo>
                  <a:lnTo>
                    <a:pt x="8195" y="39855"/>
                  </a:lnTo>
                  <a:lnTo>
                    <a:pt x="9064" y="40538"/>
                  </a:lnTo>
                  <a:lnTo>
                    <a:pt x="9995" y="41159"/>
                  </a:lnTo>
                  <a:lnTo>
                    <a:pt x="10926" y="41718"/>
                  </a:lnTo>
                  <a:lnTo>
                    <a:pt x="11920" y="42276"/>
                  </a:lnTo>
                  <a:lnTo>
                    <a:pt x="12975" y="42773"/>
                  </a:lnTo>
                  <a:lnTo>
                    <a:pt x="14092" y="43208"/>
                  </a:lnTo>
                  <a:lnTo>
                    <a:pt x="15210" y="43580"/>
                  </a:lnTo>
                  <a:lnTo>
                    <a:pt x="16389" y="43953"/>
                  </a:lnTo>
                  <a:lnTo>
                    <a:pt x="17569" y="44201"/>
                  </a:lnTo>
                  <a:lnTo>
                    <a:pt x="18810" y="44449"/>
                  </a:lnTo>
                  <a:lnTo>
                    <a:pt x="20114" y="44573"/>
                  </a:lnTo>
                  <a:lnTo>
                    <a:pt x="21418" y="44698"/>
                  </a:lnTo>
                  <a:lnTo>
                    <a:pt x="22845" y="44760"/>
                  </a:lnTo>
                  <a:lnTo>
                    <a:pt x="24211" y="44698"/>
                  </a:lnTo>
                  <a:lnTo>
                    <a:pt x="25577" y="44573"/>
                  </a:lnTo>
                  <a:lnTo>
                    <a:pt x="26943" y="44449"/>
                  </a:lnTo>
                  <a:lnTo>
                    <a:pt x="28184" y="44201"/>
                  </a:lnTo>
                  <a:lnTo>
                    <a:pt x="29426" y="43891"/>
                  </a:lnTo>
                  <a:lnTo>
                    <a:pt x="30667" y="43580"/>
                  </a:lnTo>
                  <a:lnTo>
                    <a:pt x="31847" y="43208"/>
                  </a:lnTo>
                  <a:lnTo>
                    <a:pt x="32964" y="42711"/>
                  </a:lnTo>
                  <a:lnTo>
                    <a:pt x="34020" y="42214"/>
                  </a:lnTo>
                  <a:lnTo>
                    <a:pt x="35075" y="41656"/>
                  </a:lnTo>
                  <a:lnTo>
                    <a:pt x="36068" y="41097"/>
                  </a:lnTo>
                  <a:lnTo>
                    <a:pt x="36999" y="40476"/>
                  </a:lnTo>
                  <a:lnTo>
                    <a:pt x="37931" y="39793"/>
                  </a:lnTo>
                  <a:lnTo>
                    <a:pt x="38800" y="39048"/>
                  </a:lnTo>
                  <a:lnTo>
                    <a:pt x="39607" y="38303"/>
                  </a:lnTo>
                  <a:lnTo>
                    <a:pt x="40414" y="37496"/>
                  </a:lnTo>
                  <a:lnTo>
                    <a:pt x="41097" y="36689"/>
                  </a:lnTo>
                  <a:lnTo>
                    <a:pt x="41780" y="35820"/>
                  </a:lnTo>
                  <a:lnTo>
                    <a:pt x="42462" y="34951"/>
                  </a:lnTo>
                  <a:lnTo>
                    <a:pt x="43021" y="34082"/>
                  </a:lnTo>
                  <a:lnTo>
                    <a:pt x="43580" y="33151"/>
                  </a:lnTo>
                  <a:lnTo>
                    <a:pt x="44076" y="32158"/>
                  </a:lnTo>
                  <a:lnTo>
                    <a:pt x="44573" y="31226"/>
                  </a:lnTo>
                  <a:lnTo>
                    <a:pt x="45008" y="30233"/>
                  </a:lnTo>
                  <a:lnTo>
                    <a:pt x="45318" y="29240"/>
                  </a:lnTo>
                  <a:lnTo>
                    <a:pt x="45628" y="28247"/>
                  </a:lnTo>
                  <a:lnTo>
                    <a:pt x="45939" y="27191"/>
                  </a:lnTo>
                  <a:lnTo>
                    <a:pt x="46125" y="26198"/>
                  </a:lnTo>
                  <a:lnTo>
                    <a:pt x="46311" y="25143"/>
                  </a:lnTo>
                  <a:lnTo>
                    <a:pt x="46435" y="24087"/>
                  </a:lnTo>
                  <a:lnTo>
                    <a:pt x="46498" y="23094"/>
                  </a:lnTo>
                  <a:lnTo>
                    <a:pt x="46560" y="22039"/>
                  </a:lnTo>
                  <a:lnTo>
                    <a:pt x="46498" y="20983"/>
                  </a:lnTo>
                  <a:lnTo>
                    <a:pt x="46435" y="19928"/>
                  </a:lnTo>
                  <a:lnTo>
                    <a:pt x="46311" y="18873"/>
                  </a:lnTo>
                  <a:lnTo>
                    <a:pt x="46125" y="17817"/>
                  </a:lnTo>
                  <a:lnTo>
                    <a:pt x="45939" y="16824"/>
                  </a:lnTo>
                  <a:lnTo>
                    <a:pt x="45628" y="15769"/>
                  </a:lnTo>
                  <a:lnTo>
                    <a:pt x="45318" y="14775"/>
                  </a:lnTo>
                  <a:lnTo>
                    <a:pt x="45008" y="13844"/>
                  </a:lnTo>
                  <a:lnTo>
                    <a:pt x="44573" y="12851"/>
                  </a:lnTo>
                  <a:lnTo>
                    <a:pt x="44139" y="11920"/>
                  </a:lnTo>
                  <a:lnTo>
                    <a:pt x="43642" y="10989"/>
                  </a:lnTo>
                  <a:lnTo>
                    <a:pt x="43083" y="10057"/>
                  </a:lnTo>
                  <a:lnTo>
                    <a:pt x="42524" y="9188"/>
                  </a:lnTo>
                  <a:lnTo>
                    <a:pt x="41904" y="8381"/>
                  </a:lnTo>
                  <a:lnTo>
                    <a:pt x="41221" y="7574"/>
                  </a:lnTo>
                  <a:lnTo>
                    <a:pt x="40538" y="6767"/>
                  </a:lnTo>
                  <a:lnTo>
                    <a:pt x="39793" y="6022"/>
                  </a:lnTo>
                  <a:lnTo>
                    <a:pt x="38986" y="5277"/>
                  </a:lnTo>
                  <a:lnTo>
                    <a:pt x="38179" y="4595"/>
                  </a:lnTo>
                  <a:lnTo>
                    <a:pt x="37310" y="3974"/>
                  </a:lnTo>
                  <a:lnTo>
                    <a:pt x="36441" y="3353"/>
                  </a:lnTo>
                  <a:lnTo>
                    <a:pt x="35510" y="2794"/>
                  </a:lnTo>
                  <a:lnTo>
                    <a:pt x="34516" y="2298"/>
                  </a:lnTo>
                  <a:lnTo>
                    <a:pt x="33523" y="1863"/>
                  </a:lnTo>
                  <a:lnTo>
                    <a:pt x="32468" y="1429"/>
                  </a:lnTo>
                  <a:lnTo>
                    <a:pt x="31350" y="1056"/>
                  </a:lnTo>
                  <a:lnTo>
                    <a:pt x="30295" y="746"/>
                  </a:lnTo>
                  <a:lnTo>
                    <a:pt x="29115" y="497"/>
                  </a:lnTo>
                  <a:lnTo>
                    <a:pt x="27936" y="249"/>
                  </a:lnTo>
                  <a:lnTo>
                    <a:pt x="26756" y="125"/>
                  </a:lnTo>
                  <a:lnTo>
                    <a:pt x="25515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8"/>
            <p:cNvSpPr/>
            <p:nvPr/>
          </p:nvSpPr>
          <p:spPr>
            <a:xfrm>
              <a:off x="17170" y="4936222"/>
              <a:ext cx="2309597" cy="2638858"/>
            </a:xfrm>
            <a:custGeom>
              <a:rect b="b" l="l" r="r" t="t"/>
              <a:pathLst>
                <a:path extrusionOk="0" h="69157" w="60528">
                  <a:moveTo>
                    <a:pt x="30170" y="1"/>
                  </a:moveTo>
                  <a:lnTo>
                    <a:pt x="27687" y="63"/>
                  </a:lnTo>
                  <a:lnTo>
                    <a:pt x="25266" y="249"/>
                  </a:lnTo>
                  <a:lnTo>
                    <a:pt x="22969" y="559"/>
                  </a:lnTo>
                  <a:lnTo>
                    <a:pt x="20672" y="994"/>
                  </a:lnTo>
                  <a:lnTo>
                    <a:pt x="18500" y="1491"/>
                  </a:lnTo>
                  <a:lnTo>
                    <a:pt x="16451" y="2111"/>
                  </a:lnTo>
                  <a:lnTo>
                    <a:pt x="14402" y="2856"/>
                  </a:lnTo>
                  <a:lnTo>
                    <a:pt x="12478" y="3663"/>
                  </a:lnTo>
                  <a:lnTo>
                    <a:pt x="10616" y="4533"/>
                  </a:lnTo>
                  <a:lnTo>
                    <a:pt x="8815" y="5588"/>
                  </a:lnTo>
                  <a:lnTo>
                    <a:pt x="7139" y="6643"/>
                  </a:lnTo>
                  <a:lnTo>
                    <a:pt x="5525" y="7823"/>
                  </a:lnTo>
                  <a:lnTo>
                    <a:pt x="4035" y="9064"/>
                  </a:lnTo>
                  <a:lnTo>
                    <a:pt x="2607" y="10368"/>
                  </a:lnTo>
                  <a:lnTo>
                    <a:pt x="1242" y="11734"/>
                  </a:lnTo>
                  <a:lnTo>
                    <a:pt x="0" y="13224"/>
                  </a:lnTo>
                  <a:lnTo>
                    <a:pt x="0" y="57238"/>
                  </a:lnTo>
                  <a:lnTo>
                    <a:pt x="1117" y="58541"/>
                  </a:lnTo>
                  <a:lnTo>
                    <a:pt x="2297" y="59721"/>
                  </a:lnTo>
                  <a:lnTo>
                    <a:pt x="3539" y="60900"/>
                  </a:lnTo>
                  <a:lnTo>
                    <a:pt x="4904" y="62018"/>
                  </a:lnTo>
                  <a:lnTo>
                    <a:pt x="6332" y="63073"/>
                  </a:lnTo>
                  <a:lnTo>
                    <a:pt x="7884" y="64004"/>
                  </a:lnTo>
                  <a:lnTo>
                    <a:pt x="9436" y="64935"/>
                  </a:lnTo>
                  <a:lnTo>
                    <a:pt x="11174" y="65742"/>
                  </a:lnTo>
                  <a:lnTo>
                    <a:pt x="12912" y="66549"/>
                  </a:lnTo>
                  <a:lnTo>
                    <a:pt x="14837" y="67170"/>
                  </a:lnTo>
                  <a:lnTo>
                    <a:pt x="16761" y="67729"/>
                  </a:lnTo>
                  <a:lnTo>
                    <a:pt x="18810" y="68226"/>
                  </a:lnTo>
                  <a:lnTo>
                    <a:pt x="20983" y="68598"/>
                  </a:lnTo>
                  <a:lnTo>
                    <a:pt x="23218" y="68908"/>
                  </a:lnTo>
                  <a:lnTo>
                    <a:pt x="25577" y="69095"/>
                  </a:lnTo>
                  <a:lnTo>
                    <a:pt x="27998" y="69157"/>
                  </a:lnTo>
                  <a:lnTo>
                    <a:pt x="29922" y="69095"/>
                  </a:lnTo>
                  <a:lnTo>
                    <a:pt x="31847" y="68970"/>
                  </a:lnTo>
                  <a:lnTo>
                    <a:pt x="33771" y="68846"/>
                  </a:lnTo>
                  <a:lnTo>
                    <a:pt x="35633" y="68660"/>
                  </a:lnTo>
                  <a:lnTo>
                    <a:pt x="39482" y="68163"/>
                  </a:lnTo>
                  <a:lnTo>
                    <a:pt x="43517" y="67543"/>
                  </a:lnTo>
                  <a:lnTo>
                    <a:pt x="56927" y="64439"/>
                  </a:lnTo>
                  <a:lnTo>
                    <a:pt x="56927" y="52954"/>
                  </a:lnTo>
                  <a:lnTo>
                    <a:pt x="56989" y="50657"/>
                  </a:lnTo>
                  <a:lnTo>
                    <a:pt x="57113" y="48484"/>
                  </a:lnTo>
                  <a:lnTo>
                    <a:pt x="57237" y="47988"/>
                  </a:lnTo>
                  <a:lnTo>
                    <a:pt x="57423" y="47615"/>
                  </a:lnTo>
                  <a:lnTo>
                    <a:pt x="57671" y="47305"/>
                  </a:lnTo>
                  <a:lnTo>
                    <a:pt x="58044" y="46932"/>
                  </a:lnTo>
                  <a:lnTo>
                    <a:pt x="60527" y="44636"/>
                  </a:lnTo>
                  <a:lnTo>
                    <a:pt x="40600" y="44636"/>
                  </a:lnTo>
                  <a:lnTo>
                    <a:pt x="33088" y="48671"/>
                  </a:lnTo>
                  <a:lnTo>
                    <a:pt x="47242" y="47926"/>
                  </a:lnTo>
                  <a:lnTo>
                    <a:pt x="47242" y="63011"/>
                  </a:lnTo>
                  <a:lnTo>
                    <a:pt x="45069" y="63880"/>
                  </a:lnTo>
                  <a:lnTo>
                    <a:pt x="43828" y="64252"/>
                  </a:lnTo>
                  <a:lnTo>
                    <a:pt x="42524" y="64625"/>
                  </a:lnTo>
                  <a:lnTo>
                    <a:pt x="41034" y="64935"/>
                  </a:lnTo>
                  <a:lnTo>
                    <a:pt x="39358" y="65184"/>
                  </a:lnTo>
                  <a:lnTo>
                    <a:pt x="37434" y="65308"/>
                  </a:lnTo>
                  <a:lnTo>
                    <a:pt x="35323" y="65370"/>
                  </a:lnTo>
                  <a:lnTo>
                    <a:pt x="33461" y="65308"/>
                  </a:lnTo>
                  <a:lnTo>
                    <a:pt x="31598" y="65184"/>
                  </a:lnTo>
                  <a:lnTo>
                    <a:pt x="29798" y="64935"/>
                  </a:lnTo>
                  <a:lnTo>
                    <a:pt x="27998" y="64625"/>
                  </a:lnTo>
                  <a:lnTo>
                    <a:pt x="26322" y="64190"/>
                  </a:lnTo>
                  <a:lnTo>
                    <a:pt x="24645" y="63694"/>
                  </a:lnTo>
                  <a:lnTo>
                    <a:pt x="23031" y="63135"/>
                  </a:lnTo>
                  <a:lnTo>
                    <a:pt x="21479" y="62514"/>
                  </a:lnTo>
                  <a:lnTo>
                    <a:pt x="19989" y="61769"/>
                  </a:lnTo>
                  <a:lnTo>
                    <a:pt x="18562" y="60962"/>
                  </a:lnTo>
                  <a:lnTo>
                    <a:pt x="17134" y="60093"/>
                  </a:lnTo>
                  <a:lnTo>
                    <a:pt x="15830" y="59162"/>
                  </a:lnTo>
                  <a:lnTo>
                    <a:pt x="14527" y="58169"/>
                  </a:lnTo>
                  <a:lnTo>
                    <a:pt x="13285" y="57113"/>
                  </a:lnTo>
                  <a:lnTo>
                    <a:pt x="12168" y="55996"/>
                  </a:lnTo>
                  <a:lnTo>
                    <a:pt x="11050" y="54879"/>
                  </a:lnTo>
                  <a:lnTo>
                    <a:pt x="9995" y="53637"/>
                  </a:lnTo>
                  <a:lnTo>
                    <a:pt x="9001" y="52395"/>
                  </a:lnTo>
                  <a:lnTo>
                    <a:pt x="8070" y="51030"/>
                  </a:lnTo>
                  <a:lnTo>
                    <a:pt x="7201" y="49726"/>
                  </a:lnTo>
                  <a:lnTo>
                    <a:pt x="6394" y="48298"/>
                  </a:lnTo>
                  <a:lnTo>
                    <a:pt x="5649" y="46870"/>
                  </a:lnTo>
                  <a:lnTo>
                    <a:pt x="5028" y="45380"/>
                  </a:lnTo>
                  <a:lnTo>
                    <a:pt x="4408" y="43891"/>
                  </a:lnTo>
                  <a:lnTo>
                    <a:pt x="3849" y="42339"/>
                  </a:lnTo>
                  <a:lnTo>
                    <a:pt x="3414" y="40787"/>
                  </a:lnTo>
                  <a:lnTo>
                    <a:pt x="2980" y="39235"/>
                  </a:lnTo>
                  <a:lnTo>
                    <a:pt x="2669" y="37621"/>
                  </a:lnTo>
                  <a:lnTo>
                    <a:pt x="2421" y="36007"/>
                  </a:lnTo>
                  <a:lnTo>
                    <a:pt x="2235" y="34393"/>
                  </a:lnTo>
                  <a:lnTo>
                    <a:pt x="2111" y="32716"/>
                  </a:lnTo>
                  <a:lnTo>
                    <a:pt x="2111" y="31102"/>
                  </a:lnTo>
                  <a:lnTo>
                    <a:pt x="2111" y="29550"/>
                  </a:lnTo>
                  <a:lnTo>
                    <a:pt x="2235" y="28060"/>
                  </a:lnTo>
                  <a:lnTo>
                    <a:pt x="2359" y="26633"/>
                  </a:lnTo>
                  <a:lnTo>
                    <a:pt x="2607" y="25205"/>
                  </a:lnTo>
                  <a:lnTo>
                    <a:pt x="2856" y="23777"/>
                  </a:lnTo>
                  <a:lnTo>
                    <a:pt x="3228" y="22411"/>
                  </a:lnTo>
                  <a:lnTo>
                    <a:pt x="3601" y="21108"/>
                  </a:lnTo>
                  <a:lnTo>
                    <a:pt x="4035" y="19804"/>
                  </a:lnTo>
                  <a:lnTo>
                    <a:pt x="4594" y="18562"/>
                  </a:lnTo>
                  <a:lnTo>
                    <a:pt x="5153" y="17383"/>
                  </a:lnTo>
                  <a:lnTo>
                    <a:pt x="5773" y="16203"/>
                  </a:lnTo>
                  <a:lnTo>
                    <a:pt x="6394" y="15086"/>
                  </a:lnTo>
                  <a:lnTo>
                    <a:pt x="7139" y="14031"/>
                  </a:lnTo>
                  <a:lnTo>
                    <a:pt x="7884" y="12975"/>
                  </a:lnTo>
                  <a:lnTo>
                    <a:pt x="8691" y="12044"/>
                  </a:lnTo>
                  <a:lnTo>
                    <a:pt x="9560" y="11051"/>
                  </a:lnTo>
                  <a:lnTo>
                    <a:pt x="10429" y="10182"/>
                  </a:lnTo>
                  <a:lnTo>
                    <a:pt x="11360" y="9375"/>
                  </a:lnTo>
                  <a:lnTo>
                    <a:pt x="12354" y="8568"/>
                  </a:lnTo>
                  <a:lnTo>
                    <a:pt x="13347" y="7823"/>
                  </a:lnTo>
                  <a:lnTo>
                    <a:pt x="14402" y="7140"/>
                  </a:lnTo>
                  <a:lnTo>
                    <a:pt x="15520" y="6519"/>
                  </a:lnTo>
                  <a:lnTo>
                    <a:pt x="16637" y="5898"/>
                  </a:lnTo>
                  <a:lnTo>
                    <a:pt x="17755" y="5402"/>
                  </a:lnTo>
                  <a:lnTo>
                    <a:pt x="18996" y="4967"/>
                  </a:lnTo>
                  <a:lnTo>
                    <a:pt x="20176" y="4533"/>
                  </a:lnTo>
                  <a:lnTo>
                    <a:pt x="21417" y="4160"/>
                  </a:lnTo>
                  <a:lnTo>
                    <a:pt x="22721" y="3912"/>
                  </a:lnTo>
                  <a:lnTo>
                    <a:pt x="24025" y="3663"/>
                  </a:lnTo>
                  <a:lnTo>
                    <a:pt x="25390" y="3539"/>
                  </a:lnTo>
                  <a:lnTo>
                    <a:pt x="26694" y="3415"/>
                  </a:lnTo>
                  <a:lnTo>
                    <a:pt x="28122" y="3415"/>
                  </a:lnTo>
                  <a:lnTo>
                    <a:pt x="30108" y="3477"/>
                  </a:lnTo>
                  <a:lnTo>
                    <a:pt x="32033" y="3663"/>
                  </a:lnTo>
                  <a:lnTo>
                    <a:pt x="33771" y="3912"/>
                  </a:lnTo>
                  <a:lnTo>
                    <a:pt x="35447" y="4346"/>
                  </a:lnTo>
                  <a:lnTo>
                    <a:pt x="36999" y="4781"/>
                  </a:lnTo>
                  <a:lnTo>
                    <a:pt x="38489" y="5340"/>
                  </a:lnTo>
                  <a:lnTo>
                    <a:pt x="39855" y="5960"/>
                  </a:lnTo>
                  <a:lnTo>
                    <a:pt x="41096" y="6643"/>
                  </a:lnTo>
                  <a:lnTo>
                    <a:pt x="42276" y="7326"/>
                  </a:lnTo>
                  <a:lnTo>
                    <a:pt x="43331" y="8071"/>
                  </a:lnTo>
                  <a:lnTo>
                    <a:pt x="44324" y="8816"/>
                  </a:lnTo>
                  <a:lnTo>
                    <a:pt x="45256" y="9499"/>
                  </a:lnTo>
                  <a:lnTo>
                    <a:pt x="46870" y="10927"/>
                  </a:lnTo>
                  <a:lnTo>
                    <a:pt x="48173" y="12230"/>
                  </a:lnTo>
                  <a:lnTo>
                    <a:pt x="45876" y="15955"/>
                  </a:lnTo>
                  <a:lnTo>
                    <a:pt x="49167" y="15210"/>
                  </a:lnTo>
                  <a:lnTo>
                    <a:pt x="56927" y="7823"/>
                  </a:lnTo>
                  <a:lnTo>
                    <a:pt x="55126" y="6581"/>
                  </a:lnTo>
                  <a:lnTo>
                    <a:pt x="53947" y="5836"/>
                  </a:lnTo>
                  <a:lnTo>
                    <a:pt x="52581" y="5091"/>
                  </a:lnTo>
                  <a:lnTo>
                    <a:pt x="51029" y="4346"/>
                  </a:lnTo>
                  <a:lnTo>
                    <a:pt x="49167" y="3539"/>
                  </a:lnTo>
                  <a:lnTo>
                    <a:pt x="46994" y="2732"/>
                  </a:lnTo>
                  <a:lnTo>
                    <a:pt x="44511" y="1987"/>
                  </a:lnTo>
                  <a:lnTo>
                    <a:pt x="42835" y="1553"/>
                  </a:lnTo>
                  <a:lnTo>
                    <a:pt x="41158" y="1180"/>
                  </a:lnTo>
                  <a:lnTo>
                    <a:pt x="39358" y="808"/>
                  </a:lnTo>
                  <a:lnTo>
                    <a:pt x="37620" y="559"/>
                  </a:lnTo>
                  <a:lnTo>
                    <a:pt x="35758" y="311"/>
                  </a:lnTo>
                  <a:lnTo>
                    <a:pt x="33957" y="125"/>
                  </a:lnTo>
                  <a:lnTo>
                    <a:pt x="32033" y="63"/>
                  </a:lnTo>
                  <a:lnTo>
                    <a:pt x="30170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8"/>
            <p:cNvSpPr/>
            <p:nvPr/>
          </p:nvSpPr>
          <p:spPr>
            <a:xfrm>
              <a:off x="8013824" y="4853348"/>
              <a:ext cx="945199" cy="2534612"/>
            </a:xfrm>
            <a:custGeom>
              <a:rect b="b" l="l" r="r" t="t"/>
              <a:pathLst>
                <a:path extrusionOk="0" h="66425" w="24771">
                  <a:moveTo>
                    <a:pt x="7078" y="0"/>
                  </a:moveTo>
                  <a:lnTo>
                    <a:pt x="1" y="3414"/>
                  </a:lnTo>
                  <a:lnTo>
                    <a:pt x="7202" y="3414"/>
                  </a:lnTo>
                  <a:lnTo>
                    <a:pt x="7202" y="58354"/>
                  </a:lnTo>
                  <a:lnTo>
                    <a:pt x="7202" y="61458"/>
                  </a:lnTo>
                  <a:lnTo>
                    <a:pt x="7202" y="62079"/>
                  </a:lnTo>
                  <a:lnTo>
                    <a:pt x="7140" y="62638"/>
                  </a:lnTo>
                  <a:lnTo>
                    <a:pt x="6954" y="63134"/>
                  </a:lnTo>
                  <a:lnTo>
                    <a:pt x="6768" y="63569"/>
                  </a:lnTo>
                  <a:lnTo>
                    <a:pt x="6395" y="64128"/>
                  </a:lnTo>
                  <a:lnTo>
                    <a:pt x="5961" y="64748"/>
                  </a:lnTo>
                  <a:lnTo>
                    <a:pt x="4657" y="66424"/>
                  </a:lnTo>
                  <a:lnTo>
                    <a:pt x="21294" y="66424"/>
                  </a:lnTo>
                  <a:lnTo>
                    <a:pt x="24771" y="64376"/>
                  </a:lnTo>
                  <a:lnTo>
                    <a:pt x="22349" y="64128"/>
                  </a:lnTo>
                  <a:lnTo>
                    <a:pt x="19990" y="63879"/>
                  </a:lnTo>
                  <a:lnTo>
                    <a:pt x="18935" y="63755"/>
                  </a:lnTo>
                  <a:lnTo>
                    <a:pt x="18066" y="63569"/>
                  </a:lnTo>
                  <a:lnTo>
                    <a:pt x="17756" y="63445"/>
                  </a:lnTo>
                  <a:lnTo>
                    <a:pt x="17445" y="63321"/>
                  </a:lnTo>
                  <a:lnTo>
                    <a:pt x="17135" y="63134"/>
                  </a:lnTo>
                  <a:lnTo>
                    <a:pt x="16949" y="62886"/>
                  </a:lnTo>
                  <a:lnTo>
                    <a:pt x="16762" y="62638"/>
                  </a:lnTo>
                  <a:lnTo>
                    <a:pt x="16576" y="62327"/>
                  </a:lnTo>
                  <a:lnTo>
                    <a:pt x="16452" y="62017"/>
                  </a:lnTo>
                  <a:lnTo>
                    <a:pt x="16390" y="61582"/>
                  </a:lnTo>
                  <a:lnTo>
                    <a:pt x="16266" y="60651"/>
                  </a:lnTo>
                  <a:lnTo>
                    <a:pt x="16204" y="59410"/>
                  </a:lnTo>
                  <a:lnTo>
                    <a:pt x="16204" y="58354"/>
                  </a:lnTo>
                  <a:lnTo>
                    <a:pt x="16204" y="6146"/>
                  </a:lnTo>
                  <a:lnTo>
                    <a:pt x="16266" y="5587"/>
                  </a:lnTo>
                  <a:lnTo>
                    <a:pt x="16452" y="4470"/>
                  </a:lnTo>
                  <a:lnTo>
                    <a:pt x="16700" y="3539"/>
                  </a:lnTo>
                  <a:lnTo>
                    <a:pt x="17011" y="2794"/>
                  </a:lnTo>
                  <a:lnTo>
                    <a:pt x="17445" y="2173"/>
                  </a:lnTo>
                  <a:lnTo>
                    <a:pt x="18004" y="1676"/>
                  </a:lnTo>
                  <a:lnTo>
                    <a:pt x="18687" y="1117"/>
                  </a:lnTo>
                  <a:lnTo>
                    <a:pt x="19494" y="621"/>
                  </a:lnTo>
                  <a:lnTo>
                    <a:pt x="20487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8985008" y="5743946"/>
              <a:ext cx="1165483" cy="1712661"/>
            </a:xfrm>
            <a:custGeom>
              <a:rect b="b" l="l" r="r" t="t"/>
              <a:pathLst>
                <a:path extrusionOk="0" h="44884" w="30544">
                  <a:moveTo>
                    <a:pt x="18748" y="3105"/>
                  </a:moveTo>
                  <a:lnTo>
                    <a:pt x="19679" y="3167"/>
                  </a:lnTo>
                  <a:lnTo>
                    <a:pt x="20549" y="3291"/>
                  </a:lnTo>
                  <a:lnTo>
                    <a:pt x="21480" y="3539"/>
                  </a:lnTo>
                  <a:lnTo>
                    <a:pt x="22287" y="3788"/>
                  </a:lnTo>
                  <a:lnTo>
                    <a:pt x="23094" y="4222"/>
                  </a:lnTo>
                  <a:lnTo>
                    <a:pt x="23839" y="4657"/>
                  </a:lnTo>
                  <a:lnTo>
                    <a:pt x="24584" y="5153"/>
                  </a:lnTo>
                  <a:lnTo>
                    <a:pt x="25267" y="5712"/>
                  </a:lnTo>
                  <a:lnTo>
                    <a:pt x="25825" y="6271"/>
                  </a:lnTo>
                  <a:lnTo>
                    <a:pt x="26384" y="6954"/>
                  </a:lnTo>
                  <a:lnTo>
                    <a:pt x="26819" y="7574"/>
                  </a:lnTo>
                  <a:lnTo>
                    <a:pt x="27253" y="8257"/>
                  </a:lnTo>
                  <a:lnTo>
                    <a:pt x="27564" y="9002"/>
                  </a:lnTo>
                  <a:lnTo>
                    <a:pt x="27750" y="9685"/>
                  </a:lnTo>
                  <a:lnTo>
                    <a:pt x="27936" y="10430"/>
                  </a:lnTo>
                  <a:lnTo>
                    <a:pt x="27998" y="11113"/>
                  </a:lnTo>
                  <a:lnTo>
                    <a:pt x="27936" y="11547"/>
                  </a:lnTo>
                  <a:lnTo>
                    <a:pt x="27812" y="11982"/>
                  </a:lnTo>
                  <a:lnTo>
                    <a:pt x="27564" y="12292"/>
                  </a:lnTo>
                  <a:lnTo>
                    <a:pt x="27253" y="12603"/>
                  </a:lnTo>
                  <a:lnTo>
                    <a:pt x="26881" y="12913"/>
                  </a:lnTo>
                  <a:lnTo>
                    <a:pt x="26446" y="13161"/>
                  </a:lnTo>
                  <a:lnTo>
                    <a:pt x="25267" y="13658"/>
                  </a:lnTo>
                  <a:lnTo>
                    <a:pt x="8319" y="20983"/>
                  </a:lnTo>
                  <a:lnTo>
                    <a:pt x="8133" y="18500"/>
                  </a:lnTo>
                  <a:lnTo>
                    <a:pt x="8009" y="17259"/>
                  </a:lnTo>
                  <a:lnTo>
                    <a:pt x="8009" y="16079"/>
                  </a:lnTo>
                  <a:lnTo>
                    <a:pt x="8009" y="15148"/>
                  </a:lnTo>
                  <a:lnTo>
                    <a:pt x="8071" y="14279"/>
                  </a:lnTo>
                  <a:lnTo>
                    <a:pt x="8195" y="13410"/>
                  </a:lnTo>
                  <a:lnTo>
                    <a:pt x="8319" y="12603"/>
                  </a:lnTo>
                  <a:lnTo>
                    <a:pt x="8505" y="11858"/>
                  </a:lnTo>
                  <a:lnTo>
                    <a:pt x="8691" y="11113"/>
                  </a:lnTo>
                  <a:lnTo>
                    <a:pt x="8878" y="10430"/>
                  </a:lnTo>
                  <a:lnTo>
                    <a:pt x="9188" y="9809"/>
                  </a:lnTo>
                  <a:lnTo>
                    <a:pt x="9436" y="9188"/>
                  </a:lnTo>
                  <a:lnTo>
                    <a:pt x="9747" y="8568"/>
                  </a:lnTo>
                  <a:lnTo>
                    <a:pt x="10430" y="7512"/>
                  </a:lnTo>
                  <a:lnTo>
                    <a:pt x="11175" y="6581"/>
                  </a:lnTo>
                  <a:lnTo>
                    <a:pt x="11982" y="5774"/>
                  </a:lnTo>
                  <a:lnTo>
                    <a:pt x="12789" y="5091"/>
                  </a:lnTo>
                  <a:lnTo>
                    <a:pt x="13720" y="4532"/>
                  </a:lnTo>
                  <a:lnTo>
                    <a:pt x="14589" y="4098"/>
                  </a:lnTo>
                  <a:lnTo>
                    <a:pt x="15458" y="3725"/>
                  </a:lnTo>
                  <a:lnTo>
                    <a:pt x="16327" y="3415"/>
                  </a:lnTo>
                  <a:lnTo>
                    <a:pt x="17196" y="3229"/>
                  </a:lnTo>
                  <a:lnTo>
                    <a:pt x="18003" y="3105"/>
                  </a:lnTo>
                  <a:close/>
                  <a:moveTo>
                    <a:pt x="21356" y="1"/>
                  </a:moveTo>
                  <a:lnTo>
                    <a:pt x="20424" y="63"/>
                  </a:lnTo>
                  <a:lnTo>
                    <a:pt x="19493" y="125"/>
                  </a:lnTo>
                  <a:lnTo>
                    <a:pt x="18624" y="187"/>
                  </a:lnTo>
                  <a:lnTo>
                    <a:pt x="17693" y="373"/>
                  </a:lnTo>
                  <a:lnTo>
                    <a:pt x="16762" y="559"/>
                  </a:lnTo>
                  <a:lnTo>
                    <a:pt x="15831" y="746"/>
                  </a:lnTo>
                  <a:lnTo>
                    <a:pt x="14899" y="1056"/>
                  </a:lnTo>
                  <a:lnTo>
                    <a:pt x="13968" y="1366"/>
                  </a:lnTo>
                  <a:lnTo>
                    <a:pt x="13037" y="1677"/>
                  </a:lnTo>
                  <a:lnTo>
                    <a:pt x="12106" y="2111"/>
                  </a:lnTo>
                  <a:lnTo>
                    <a:pt x="11237" y="2546"/>
                  </a:lnTo>
                  <a:lnTo>
                    <a:pt x="10368" y="3043"/>
                  </a:lnTo>
                  <a:lnTo>
                    <a:pt x="9498" y="3539"/>
                  </a:lnTo>
                  <a:lnTo>
                    <a:pt x="8691" y="4098"/>
                  </a:lnTo>
                  <a:lnTo>
                    <a:pt x="7884" y="4719"/>
                  </a:lnTo>
                  <a:lnTo>
                    <a:pt x="7077" y="5339"/>
                  </a:lnTo>
                  <a:lnTo>
                    <a:pt x="6332" y="6084"/>
                  </a:lnTo>
                  <a:lnTo>
                    <a:pt x="5588" y="6767"/>
                  </a:lnTo>
                  <a:lnTo>
                    <a:pt x="4905" y="7574"/>
                  </a:lnTo>
                  <a:lnTo>
                    <a:pt x="4222" y="8381"/>
                  </a:lnTo>
                  <a:lnTo>
                    <a:pt x="3601" y="9250"/>
                  </a:lnTo>
                  <a:lnTo>
                    <a:pt x="2980" y="10182"/>
                  </a:lnTo>
                  <a:lnTo>
                    <a:pt x="2484" y="11113"/>
                  </a:lnTo>
                  <a:lnTo>
                    <a:pt x="1987" y="12106"/>
                  </a:lnTo>
                  <a:lnTo>
                    <a:pt x="1552" y="13099"/>
                  </a:lnTo>
                  <a:lnTo>
                    <a:pt x="1118" y="14217"/>
                  </a:lnTo>
                  <a:lnTo>
                    <a:pt x="807" y="15334"/>
                  </a:lnTo>
                  <a:lnTo>
                    <a:pt x="497" y="16452"/>
                  </a:lnTo>
                  <a:lnTo>
                    <a:pt x="311" y="17693"/>
                  </a:lnTo>
                  <a:lnTo>
                    <a:pt x="125" y="18935"/>
                  </a:lnTo>
                  <a:lnTo>
                    <a:pt x="0" y="20238"/>
                  </a:lnTo>
                  <a:lnTo>
                    <a:pt x="0" y="21542"/>
                  </a:lnTo>
                  <a:lnTo>
                    <a:pt x="0" y="22908"/>
                  </a:lnTo>
                  <a:lnTo>
                    <a:pt x="125" y="24211"/>
                  </a:lnTo>
                  <a:lnTo>
                    <a:pt x="311" y="25577"/>
                  </a:lnTo>
                  <a:lnTo>
                    <a:pt x="559" y="26943"/>
                  </a:lnTo>
                  <a:lnTo>
                    <a:pt x="870" y="28309"/>
                  </a:lnTo>
                  <a:lnTo>
                    <a:pt x="1242" y="29612"/>
                  </a:lnTo>
                  <a:lnTo>
                    <a:pt x="1739" y="30978"/>
                  </a:lnTo>
                  <a:lnTo>
                    <a:pt x="2235" y="32282"/>
                  </a:lnTo>
                  <a:lnTo>
                    <a:pt x="2856" y="33585"/>
                  </a:lnTo>
                  <a:lnTo>
                    <a:pt x="3601" y="34827"/>
                  </a:lnTo>
                  <a:lnTo>
                    <a:pt x="4346" y="36006"/>
                  </a:lnTo>
                  <a:lnTo>
                    <a:pt x="5215" y="37186"/>
                  </a:lnTo>
                  <a:lnTo>
                    <a:pt x="6146" y="38303"/>
                  </a:lnTo>
                  <a:lnTo>
                    <a:pt x="7202" y="39359"/>
                  </a:lnTo>
                  <a:lnTo>
                    <a:pt x="8319" y="40352"/>
                  </a:lnTo>
                  <a:lnTo>
                    <a:pt x="9498" y="41221"/>
                  </a:lnTo>
                  <a:lnTo>
                    <a:pt x="10368" y="41842"/>
                  </a:lnTo>
                  <a:lnTo>
                    <a:pt x="11299" y="42401"/>
                  </a:lnTo>
                  <a:lnTo>
                    <a:pt x="12168" y="42835"/>
                  </a:lnTo>
                  <a:lnTo>
                    <a:pt x="13037" y="43270"/>
                  </a:lnTo>
                  <a:lnTo>
                    <a:pt x="13906" y="43580"/>
                  </a:lnTo>
                  <a:lnTo>
                    <a:pt x="14713" y="43891"/>
                  </a:lnTo>
                  <a:lnTo>
                    <a:pt x="15582" y="44139"/>
                  </a:lnTo>
                  <a:lnTo>
                    <a:pt x="16389" y="44325"/>
                  </a:lnTo>
                  <a:lnTo>
                    <a:pt x="17941" y="44635"/>
                  </a:lnTo>
                  <a:lnTo>
                    <a:pt x="19369" y="44822"/>
                  </a:lnTo>
                  <a:lnTo>
                    <a:pt x="20735" y="44884"/>
                  </a:lnTo>
                  <a:lnTo>
                    <a:pt x="22908" y="44884"/>
                  </a:lnTo>
                  <a:lnTo>
                    <a:pt x="23963" y="44822"/>
                  </a:lnTo>
                  <a:lnTo>
                    <a:pt x="25018" y="44698"/>
                  </a:lnTo>
                  <a:lnTo>
                    <a:pt x="26136" y="44573"/>
                  </a:lnTo>
                  <a:lnTo>
                    <a:pt x="27191" y="44325"/>
                  </a:lnTo>
                  <a:lnTo>
                    <a:pt x="28308" y="44077"/>
                  </a:lnTo>
                  <a:lnTo>
                    <a:pt x="29426" y="43704"/>
                  </a:lnTo>
                  <a:lnTo>
                    <a:pt x="30543" y="43270"/>
                  </a:lnTo>
                  <a:lnTo>
                    <a:pt x="30543" y="39793"/>
                  </a:lnTo>
                  <a:lnTo>
                    <a:pt x="29115" y="39980"/>
                  </a:lnTo>
                  <a:lnTo>
                    <a:pt x="27564" y="40042"/>
                  </a:lnTo>
                  <a:lnTo>
                    <a:pt x="26756" y="39980"/>
                  </a:lnTo>
                  <a:lnTo>
                    <a:pt x="25949" y="39917"/>
                  </a:lnTo>
                  <a:lnTo>
                    <a:pt x="25142" y="39855"/>
                  </a:lnTo>
                  <a:lnTo>
                    <a:pt x="24335" y="39731"/>
                  </a:lnTo>
                  <a:lnTo>
                    <a:pt x="23528" y="39545"/>
                  </a:lnTo>
                  <a:lnTo>
                    <a:pt x="22721" y="39297"/>
                  </a:lnTo>
                  <a:lnTo>
                    <a:pt x="21976" y="39048"/>
                  </a:lnTo>
                  <a:lnTo>
                    <a:pt x="21169" y="38738"/>
                  </a:lnTo>
                  <a:lnTo>
                    <a:pt x="20424" y="38428"/>
                  </a:lnTo>
                  <a:lnTo>
                    <a:pt x="19679" y="38055"/>
                  </a:lnTo>
                  <a:lnTo>
                    <a:pt x="18935" y="37683"/>
                  </a:lnTo>
                  <a:lnTo>
                    <a:pt x="18252" y="37186"/>
                  </a:lnTo>
                  <a:lnTo>
                    <a:pt x="17507" y="36751"/>
                  </a:lnTo>
                  <a:lnTo>
                    <a:pt x="16824" y="36255"/>
                  </a:lnTo>
                  <a:lnTo>
                    <a:pt x="16203" y="35696"/>
                  </a:lnTo>
                  <a:lnTo>
                    <a:pt x="15520" y="35075"/>
                  </a:lnTo>
                  <a:lnTo>
                    <a:pt x="14899" y="34455"/>
                  </a:lnTo>
                  <a:lnTo>
                    <a:pt x="14279" y="33834"/>
                  </a:lnTo>
                  <a:lnTo>
                    <a:pt x="13720" y="33151"/>
                  </a:lnTo>
                  <a:lnTo>
                    <a:pt x="13161" y="32406"/>
                  </a:lnTo>
                  <a:lnTo>
                    <a:pt x="12602" y="31661"/>
                  </a:lnTo>
                  <a:lnTo>
                    <a:pt x="12106" y="30854"/>
                  </a:lnTo>
                  <a:lnTo>
                    <a:pt x="11609" y="30047"/>
                  </a:lnTo>
                  <a:lnTo>
                    <a:pt x="11113" y="29178"/>
                  </a:lnTo>
                  <a:lnTo>
                    <a:pt x="10678" y="28309"/>
                  </a:lnTo>
                  <a:lnTo>
                    <a:pt x="10243" y="27378"/>
                  </a:lnTo>
                  <a:lnTo>
                    <a:pt x="9871" y="26446"/>
                  </a:lnTo>
                  <a:lnTo>
                    <a:pt x="9498" y="25453"/>
                  </a:lnTo>
                  <a:lnTo>
                    <a:pt x="9188" y="24460"/>
                  </a:lnTo>
                  <a:lnTo>
                    <a:pt x="8878" y="23467"/>
                  </a:lnTo>
                  <a:lnTo>
                    <a:pt x="8629" y="22349"/>
                  </a:lnTo>
                  <a:lnTo>
                    <a:pt x="8381" y="21294"/>
                  </a:lnTo>
                  <a:lnTo>
                    <a:pt x="15582" y="20735"/>
                  </a:lnTo>
                  <a:lnTo>
                    <a:pt x="30543" y="14651"/>
                  </a:lnTo>
                  <a:lnTo>
                    <a:pt x="30543" y="2360"/>
                  </a:lnTo>
                  <a:lnTo>
                    <a:pt x="29488" y="1801"/>
                  </a:lnTo>
                  <a:lnTo>
                    <a:pt x="28371" y="1304"/>
                  </a:lnTo>
                  <a:lnTo>
                    <a:pt x="27253" y="932"/>
                  </a:lnTo>
                  <a:lnTo>
                    <a:pt x="26136" y="621"/>
                  </a:lnTo>
                  <a:lnTo>
                    <a:pt x="24956" y="311"/>
                  </a:lnTo>
                  <a:lnTo>
                    <a:pt x="23715" y="187"/>
                  </a:lnTo>
                  <a:lnTo>
                    <a:pt x="22535" y="63"/>
                  </a:lnTo>
                  <a:lnTo>
                    <a:pt x="2135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8"/>
          <p:cNvSpPr/>
          <p:nvPr/>
        </p:nvSpPr>
        <p:spPr>
          <a:xfrm>
            <a:off x="5788152" y="4800600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Confidential and Proprietary</a:t>
            </a:r>
            <a:endParaRPr b="0" i="0" sz="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BLANK_5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334594" cy="10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parator (Yellow)">
  <p:cSld name="Separator (Yellow)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ctrTitle"/>
          </p:nvPr>
        </p:nvSpPr>
        <p:spPr>
          <a:xfrm>
            <a:off x="2871958" y="1714500"/>
            <a:ext cx="5586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2871959" y="2514600"/>
            <a:ext cx="5586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" name="Google Shape;40;p10"/>
          <p:cNvCxnSpPr/>
          <p:nvPr/>
        </p:nvCxnSpPr>
        <p:spPr>
          <a:xfrm>
            <a:off x="2864217" y="2536724"/>
            <a:ext cx="6279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1" name="Google Shape;41;p10"/>
          <p:cNvGrpSpPr/>
          <p:nvPr/>
        </p:nvGrpSpPr>
        <p:grpSpPr>
          <a:xfrm>
            <a:off x="1" y="3271235"/>
            <a:ext cx="9144308" cy="1868922"/>
            <a:chOff x="17170" y="4853348"/>
            <a:chExt cx="10133320" cy="2766724"/>
          </a:xfrm>
        </p:grpSpPr>
        <p:sp>
          <p:nvSpPr>
            <p:cNvPr id="42" name="Google Shape;42;p10"/>
            <p:cNvSpPr/>
            <p:nvPr/>
          </p:nvSpPr>
          <p:spPr>
            <a:xfrm>
              <a:off x="6455228" y="5793702"/>
              <a:ext cx="1601356" cy="1826371"/>
            </a:xfrm>
            <a:custGeom>
              <a:rect b="b" l="l" r="r" t="t"/>
              <a:pathLst>
                <a:path extrusionOk="0" h="47864" w="41967">
                  <a:moveTo>
                    <a:pt x="17507" y="3104"/>
                  </a:moveTo>
                  <a:lnTo>
                    <a:pt x="18252" y="3228"/>
                  </a:lnTo>
                  <a:lnTo>
                    <a:pt x="18873" y="3353"/>
                  </a:lnTo>
                  <a:lnTo>
                    <a:pt x="19556" y="3539"/>
                  </a:lnTo>
                  <a:lnTo>
                    <a:pt x="20177" y="3787"/>
                  </a:lnTo>
                  <a:lnTo>
                    <a:pt x="20797" y="4098"/>
                  </a:lnTo>
                  <a:lnTo>
                    <a:pt x="21356" y="4470"/>
                  </a:lnTo>
                  <a:lnTo>
                    <a:pt x="21915" y="4843"/>
                  </a:lnTo>
                  <a:lnTo>
                    <a:pt x="22474" y="5277"/>
                  </a:lnTo>
                  <a:lnTo>
                    <a:pt x="22970" y="5712"/>
                  </a:lnTo>
                  <a:lnTo>
                    <a:pt x="23467" y="6208"/>
                  </a:lnTo>
                  <a:lnTo>
                    <a:pt x="23963" y="6767"/>
                  </a:lnTo>
                  <a:lnTo>
                    <a:pt x="24833" y="7946"/>
                  </a:lnTo>
                  <a:lnTo>
                    <a:pt x="25640" y="9188"/>
                  </a:lnTo>
                  <a:lnTo>
                    <a:pt x="26322" y="10492"/>
                  </a:lnTo>
                  <a:lnTo>
                    <a:pt x="26943" y="11920"/>
                  </a:lnTo>
                  <a:lnTo>
                    <a:pt x="27440" y="13347"/>
                  </a:lnTo>
                  <a:lnTo>
                    <a:pt x="27874" y="14775"/>
                  </a:lnTo>
                  <a:lnTo>
                    <a:pt x="28185" y="16203"/>
                  </a:lnTo>
                  <a:lnTo>
                    <a:pt x="28433" y="17631"/>
                  </a:lnTo>
                  <a:lnTo>
                    <a:pt x="28557" y="18997"/>
                  </a:lnTo>
                  <a:lnTo>
                    <a:pt x="28619" y="20300"/>
                  </a:lnTo>
                  <a:lnTo>
                    <a:pt x="28619" y="20983"/>
                  </a:lnTo>
                  <a:lnTo>
                    <a:pt x="28557" y="21790"/>
                  </a:lnTo>
                  <a:lnTo>
                    <a:pt x="28433" y="22659"/>
                  </a:lnTo>
                  <a:lnTo>
                    <a:pt x="28247" y="23528"/>
                  </a:lnTo>
                  <a:lnTo>
                    <a:pt x="27937" y="24459"/>
                  </a:lnTo>
                  <a:lnTo>
                    <a:pt x="27564" y="25391"/>
                  </a:lnTo>
                  <a:lnTo>
                    <a:pt x="27254" y="25887"/>
                  </a:lnTo>
                  <a:lnTo>
                    <a:pt x="27005" y="26322"/>
                  </a:lnTo>
                  <a:lnTo>
                    <a:pt x="26633" y="26756"/>
                  </a:lnTo>
                  <a:lnTo>
                    <a:pt x="26260" y="27129"/>
                  </a:lnTo>
                  <a:lnTo>
                    <a:pt x="25640" y="27688"/>
                  </a:lnTo>
                  <a:lnTo>
                    <a:pt x="24957" y="28184"/>
                  </a:lnTo>
                  <a:lnTo>
                    <a:pt x="24212" y="28619"/>
                  </a:lnTo>
                  <a:lnTo>
                    <a:pt x="23405" y="28991"/>
                  </a:lnTo>
                  <a:lnTo>
                    <a:pt x="22536" y="29302"/>
                  </a:lnTo>
                  <a:lnTo>
                    <a:pt x="21667" y="29550"/>
                  </a:lnTo>
                  <a:lnTo>
                    <a:pt x="20797" y="29736"/>
                  </a:lnTo>
                  <a:lnTo>
                    <a:pt x="19183" y="29736"/>
                  </a:lnTo>
                  <a:lnTo>
                    <a:pt x="18438" y="29674"/>
                  </a:lnTo>
                  <a:lnTo>
                    <a:pt x="17756" y="29488"/>
                  </a:lnTo>
                  <a:lnTo>
                    <a:pt x="17073" y="29302"/>
                  </a:lnTo>
                  <a:lnTo>
                    <a:pt x="16452" y="29053"/>
                  </a:lnTo>
                  <a:lnTo>
                    <a:pt x="15831" y="28743"/>
                  </a:lnTo>
                  <a:lnTo>
                    <a:pt x="15272" y="28433"/>
                  </a:lnTo>
                  <a:lnTo>
                    <a:pt x="14652" y="28060"/>
                  </a:lnTo>
                  <a:lnTo>
                    <a:pt x="14155" y="27625"/>
                  </a:lnTo>
                  <a:lnTo>
                    <a:pt x="13596" y="27191"/>
                  </a:lnTo>
                  <a:lnTo>
                    <a:pt x="13162" y="26694"/>
                  </a:lnTo>
                  <a:lnTo>
                    <a:pt x="12665" y="26136"/>
                  </a:lnTo>
                  <a:lnTo>
                    <a:pt x="11796" y="25018"/>
                  </a:lnTo>
                  <a:lnTo>
                    <a:pt x="11051" y="23777"/>
                  </a:lnTo>
                  <a:lnTo>
                    <a:pt x="10368" y="22473"/>
                  </a:lnTo>
                  <a:lnTo>
                    <a:pt x="9809" y="21107"/>
                  </a:lnTo>
                  <a:lnTo>
                    <a:pt x="9313" y="19741"/>
                  </a:lnTo>
                  <a:lnTo>
                    <a:pt x="8878" y="18376"/>
                  </a:lnTo>
                  <a:lnTo>
                    <a:pt x="8568" y="16948"/>
                  </a:lnTo>
                  <a:lnTo>
                    <a:pt x="8382" y="15644"/>
                  </a:lnTo>
                  <a:lnTo>
                    <a:pt x="8257" y="14341"/>
                  </a:lnTo>
                  <a:lnTo>
                    <a:pt x="8195" y="13099"/>
                  </a:lnTo>
                  <a:lnTo>
                    <a:pt x="8257" y="12168"/>
                  </a:lnTo>
                  <a:lnTo>
                    <a:pt x="8320" y="11299"/>
                  </a:lnTo>
                  <a:lnTo>
                    <a:pt x="8444" y="10368"/>
                  </a:lnTo>
                  <a:lnTo>
                    <a:pt x="8630" y="9498"/>
                  </a:lnTo>
                  <a:lnTo>
                    <a:pt x="8940" y="8629"/>
                  </a:lnTo>
                  <a:lnTo>
                    <a:pt x="9251" y="7760"/>
                  </a:lnTo>
                  <a:lnTo>
                    <a:pt x="9747" y="6953"/>
                  </a:lnTo>
                  <a:lnTo>
                    <a:pt x="10244" y="6208"/>
                  </a:lnTo>
                  <a:lnTo>
                    <a:pt x="10865" y="5525"/>
                  </a:lnTo>
                  <a:lnTo>
                    <a:pt x="11548" y="4905"/>
                  </a:lnTo>
                  <a:lnTo>
                    <a:pt x="12355" y="4408"/>
                  </a:lnTo>
                  <a:lnTo>
                    <a:pt x="13162" y="3911"/>
                  </a:lnTo>
                  <a:lnTo>
                    <a:pt x="14093" y="3601"/>
                  </a:lnTo>
                  <a:lnTo>
                    <a:pt x="14962" y="3291"/>
                  </a:lnTo>
                  <a:lnTo>
                    <a:pt x="15893" y="3166"/>
                  </a:lnTo>
                  <a:lnTo>
                    <a:pt x="16824" y="3104"/>
                  </a:lnTo>
                  <a:close/>
                  <a:moveTo>
                    <a:pt x="22722" y="0"/>
                  </a:moveTo>
                  <a:lnTo>
                    <a:pt x="20735" y="62"/>
                  </a:lnTo>
                  <a:lnTo>
                    <a:pt x="18687" y="187"/>
                  </a:lnTo>
                  <a:lnTo>
                    <a:pt x="17631" y="311"/>
                  </a:lnTo>
                  <a:lnTo>
                    <a:pt x="16576" y="497"/>
                  </a:lnTo>
                  <a:lnTo>
                    <a:pt x="15521" y="683"/>
                  </a:lnTo>
                  <a:lnTo>
                    <a:pt x="14465" y="932"/>
                  </a:lnTo>
                  <a:lnTo>
                    <a:pt x="13348" y="1242"/>
                  </a:lnTo>
                  <a:lnTo>
                    <a:pt x="12293" y="1614"/>
                  </a:lnTo>
                  <a:lnTo>
                    <a:pt x="11175" y="1987"/>
                  </a:lnTo>
                  <a:lnTo>
                    <a:pt x="10120" y="2484"/>
                  </a:lnTo>
                  <a:lnTo>
                    <a:pt x="9064" y="3042"/>
                  </a:lnTo>
                  <a:lnTo>
                    <a:pt x="8009" y="3663"/>
                  </a:lnTo>
                  <a:lnTo>
                    <a:pt x="6954" y="4346"/>
                  </a:lnTo>
                  <a:lnTo>
                    <a:pt x="5961" y="5153"/>
                  </a:lnTo>
                  <a:lnTo>
                    <a:pt x="5216" y="5836"/>
                  </a:lnTo>
                  <a:lnTo>
                    <a:pt x="4533" y="6519"/>
                  </a:lnTo>
                  <a:lnTo>
                    <a:pt x="3912" y="7202"/>
                  </a:lnTo>
                  <a:lnTo>
                    <a:pt x="3353" y="7946"/>
                  </a:lnTo>
                  <a:lnTo>
                    <a:pt x="2795" y="8753"/>
                  </a:lnTo>
                  <a:lnTo>
                    <a:pt x="2298" y="9498"/>
                  </a:lnTo>
                  <a:lnTo>
                    <a:pt x="1863" y="10305"/>
                  </a:lnTo>
                  <a:lnTo>
                    <a:pt x="1429" y="11112"/>
                  </a:lnTo>
                  <a:lnTo>
                    <a:pt x="1118" y="11920"/>
                  </a:lnTo>
                  <a:lnTo>
                    <a:pt x="808" y="12727"/>
                  </a:lnTo>
                  <a:lnTo>
                    <a:pt x="560" y="13596"/>
                  </a:lnTo>
                  <a:lnTo>
                    <a:pt x="373" y="14403"/>
                  </a:lnTo>
                  <a:lnTo>
                    <a:pt x="187" y="15210"/>
                  </a:lnTo>
                  <a:lnTo>
                    <a:pt x="63" y="16079"/>
                  </a:lnTo>
                  <a:lnTo>
                    <a:pt x="1" y="16886"/>
                  </a:lnTo>
                  <a:lnTo>
                    <a:pt x="1" y="17693"/>
                  </a:lnTo>
                  <a:lnTo>
                    <a:pt x="63" y="19059"/>
                  </a:lnTo>
                  <a:lnTo>
                    <a:pt x="249" y="20424"/>
                  </a:lnTo>
                  <a:lnTo>
                    <a:pt x="560" y="21728"/>
                  </a:lnTo>
                  <a:lnTo>
                    <a:pt x="994" y="23094"/>
                  </a:lnTo>
                  <a:lnTo>
                    <a:pt x="1553" y="24335"/>
                  </a:lnTo>
                  <a:lnTo>
                    <a:pt x="2298" y="25577"/>
                  </a:lnTo>
                  <a:lnTo>
                    <a:pt x="3105" y="26694"/>
                  </a:lnTo>
                  <a:lnTo>
                    <a:pt x="4036" y="27750"/>
                  </a:lnTo>
                  <a:lnTo>
                    <a:pt x="5091" y="28743"/>
                  </a:lnTo>
                  <a:lnTo>
                    <a:pt x="5650" y="29240"/>
                  </a:lnTo>
                  <a:lnTo>
                    <a:pt x="6209" y="29674"/>
                  </a:lnTo>
                  <a:lnTo>
                    <a:pt x="6830" y="30047"/>
                  </a:lnTo>
                  <a:lnTo>
                    <a:pt x="7513" y="30419"/>
                  </a:lnTo>
                  <a:lnTo>
                    <a:pt x="8195" y="30792"/>
                  </a:lnTo>
                  <a:lnTo>
                    <a:pt x="8878" y="31102"/>
                  </a:lnTo>
                  <a:lnTo>
                    <a:pt x="9623" y="31412"/>
                  </a:lnTo>
                  <a:lnTo>
                    <a:pt x="10368" y="31661"/>
                  </a:lnTo>
                  <a:lnTo>
                    <a:pt x="11175" y="31847"/>
                  </a:lnTo>
                  <a:lnTo>
                    <a:pt x="11982" y="32033"/>
                  </a:lnTo>
                  <a:lnTo>
                    <a:pt x="12851" y="32219"/>
                  </a:lnTo>
                  <a:lnTo>
                    <a:pt x="13720" y="32281"/>
                  </a:lnTo>
                  <a:lnTo>
                    <a:pt x="14590" y="32343"/>
                  </a:lnTo>
                  <a:lnTo>
                    <a:pt x="15521" y="32406"/>
                  </a:lnTo>
                  <a:lnTo>
                    <a:pt x="16949" y="32343"/>
                  </a:lnTo>
                  <a:lnTo>
                    <a:pt x="18501" y="32219"/>
                  </a:lnTo>
                  <a:lnTo>
                    <a:pt x="18128" y="33026"/>
                  </a:lnTo>
                  <a:lnTo>
                    <a:pt x="17880" y="33833"/>
                  </a:lnTo>
                  <a:lnTo>
                    <a:pt x="17631" y="34765"/>
                  </a:lnTo>
                  <a:lnTo>
                    <a:pt x="17569" y="35261"/>
                  </a:lnTo>
                  <a:lnTo>
                    <a:pt x="17569" y="35820"/>
                  </a:lnTo>
                  <a:lnTo>
                    <a:pt x="17631" y="36875"/>
                  </a:lnTo>
                  <a:lnTo>
                    <a:pt x="17818" y="37806"/>
                  </a:lnTo>
                  <a:lnTo>
                    <a:pt x="18128" y="38676"/>
                  </a:lnTo>
                  <a:lnTo>
                    <a:pt x="18501" y="39483"/>
                  </a:lnTo>
                  <a:lnTo>
                    <a:pt x="18935" y="40228"/>
                  </a:lnTo>
                  <a:lnTo>
                    <a:pt x="19370" y="40910"/>
                  </a:lnTo>
                  <a:lnTo>
                    <a:pt x="20363" y="42214"/>
                  </a:lnTo>
                  <a:lnTo>
                    <a:pt x="18625" y="42338"/>
                  </a:lnTo>
                  <a:lnTo>
                    <a:pt x="16638" y="42524"/>
                  </a:lnTo>
                  <a:lnTo>
                    <a:pt x="14403" y="42773"/>
                  </a:lnTo>
                  <a:lnTo>
                    <a:pt x="12044" y="43145"/>
                  </a:lnTo>
                  <a:lnTo>
                    <a:pt x="10803" y="43394"/>
                  </a:lnTo>
                  <a:lnTo>
                    <a:pt x="9623" y="43642"/>
                  </a:lnTo>
                  <a:lnTo>
                    <a:pt x="8382" y="44014"/>
                  </a:lnTo>
                  <a:lnTo>
                    <a:pt x="7140" y="44387"/>
                  </a:lnTo>
                  <a:lnTo>
                    <a:pt x="5961" y="44821"/>
                  </a:lnTo>
                  <a:lnTo>
                    <a:pt x="4781" y="45318"/>
                  </a:lnTo>
                  <a:lnTo>
                    <a:pt x="3602" y="45877"/>
                  </a:lnTo>
                  <a:lnTo>
                    <a:pt x="2484" y="46497"/>
                  </a:lnTo>
                  <a:lnTo>
                    <a:pt x="1491" y="47180"/>
                  </a:lnTo>
                  <a:lnTo>
                    <a:pt x="560" y="47863"/>
                  </a:lnTo>
                  <a:lnTo>
                    <a:pt x="8257" y="47863"/>
                  </a:lnTo>
                  <a:lnTo>
                    <a:pt x="9251" y="47305"/>
                  </a:lnTo>
                  <a:lnTo>
                    <a:pt x="10120" y="46870"/>
                  </a:lnTo>
                  <a:lnTo>
                    <a:pt x="11548" y="46311"/>
                  </a:lnTo>
                  <a:lnTo>
                    <a:pt x="13100" y="45877"/>
                  </a:lnTo>
                  <a:lnTo>
                    <a:pt x="14652" y="45566"/>
                  </a:lnTo>
                  <a:lnTo>
                    <a:pt x="16204" y="45256"/>
                  </a:lnTo>
                  <a:lnTo>
                    <a:pt x="17631" y="45070"/>
                  </a:lnTo>
                  <a:lnTo>
                    <a:pt x="18935" y="44946"/>
                  </a:lnTo>
                  <a:lnTo>
                    <a:pt x="20052" y="44883"/>
                  </a:lnTo>
                  <a:lnTo>
                    <a:pt x="21418" y="44821"/>
                  </a:lnTo>
                  <a:lnTo>
                    <a:pt x="22536" y="44821"/>
                  </a:lnTo>
                  <a:lnTo>
                    <a:pt x="23529" y="44946"/>
                  </a:lnTo>
                  <a:lnTo>
                    <a:pt x="25702" y="46435"/>
                  </a:lnTo>
                  <a:lnTo>
                    <a:pt x="27564" y="47863"/>
                  </a:lnTo>
                  <a:lnTo>
                    <a:pt x="38738" y="47863"/>
                  </a:lnTo>
                  <a:lnTo>
                    <a:pt x="38180" y="46808"/>
                  </a:lnTo>
                  <a:lnTo>
                    <a:pt x="37497" y="45753"/>
                  </a:lnTo>
                  <a:lnTo>
                    <a:pt x="36752" y="44821"/>
                  </a:lnTo>
                  <a:lnTo>
                    <a:pt x="35945" y="43890"/>
                  </a:lnTo>
                  <a:lnTo>
                    <a:pt x="35014" y="43021"/>
                  </a:lnTo>
                  <a:lnTo>
                    <a:pt x="34144" y="42214"/>
                  </a:lnTo>
                  <a:lnTo>
                    <a:pt x="32158" y="40538"/>
                  </a:lnTo>
                  <a:lnTo>
                    <a:pt x="28806" y="37931"/>
                  </a:lnTo>
                  <a:lnTo>
                    <a:pt x="27999" y="37186"/>
                  </a:lnTo>
                  <a:lnTo>
                    <a:pt x="27564" y="36813"/>
                  </a:lnTo>
                  <a:lnTo>
                    <a:pt x="27192" y="36379"/>
                  </a:lnTo>
                  <a:lnTo>
                    <a:pt x="26881" y="35820"/>
                  </a:lnTo>
                  <a:lnTo>
                    <a:pt x="26571" y="35261"/>
                  </a:lnTo>
                  <a:lnTo>
                    <a:pt x="26447" y="34640"/>
                  </a:lnTo>
                  <a:lnTo>
                    <a:pt x="26385" y="33895"/>
                  </a:lnTo>
                  <a:lnTo>
                    <a:pt x="26447" y="33151"/>
                  </a:lnTo>
                  <a:lnTo>
                    <a:pt x="26571" y="32468"/>
                  </a:lnTo>
                  <a:lnTo>
                    <a:pt x="26881" y="31847"/>
                  </a:lnTo>
                  <a:lnTo>
                    <a:pt x="27192" y="31288"/>
                  </a:lnTo>
                  <a:lnTo>
                    <a:pt x="27626" y="30729"/>
                  </a:lnTo>
                  <a:lnTo>
                    <a:pt x="28061" y="30233"/>
                  </a:lnTo>
                  <a:lnTo>
                    <a:pt x="28992" y="29302"/>
                  </a:lnTo>
                  <a:lnTo>
                    <a:pt x="30420" y="28122"/>
                  </a:lnTo>
                  <a:lnTo>
                    <a:pt x="31848" y="26881"/>
                  </a:lnTo>
                  <a:lnTo>
                    <a:pt x="32530" y="26260"/>
                  </a:lnTo>
                  <a:lnTo>
                    <a:pt x="33213" y="25577"/>
                  </a:lnTo>
                  <a:lnTo>
                    <a:pt x="33834" y="24832"/>
                  </a:lnTo>
                  <a:lnTo>
                    <a:pt x="34393" y="24087"/>
                  </a:lnTo>
                  <a:lnTo>
                    <a:pt x="34889" y="23280"/>
                  </a:lnTo>
                  <a:lnTo>
                    <a:pt x="35386" y="22473"/>
                  </a:lnTo>
                  <a:lnTo>
                    <a:pt x="35821" y="21542"/>
                  </a:lnTo>
                  <a:lnTo>
                    <a:pt x="36131" y="20548"/>
                  </a:lnTo>
                  <a:lnTo>
                    <a:pt x="36441" y="19555"/>
                  </a:lnTo>
                  <a:lnTo>
                    <a:pt x="36690" y="18438"/>
                  </a:lnTo>
                  <a:lnTo>
                    <a:pt x="36814" y="17258"/>
                  </a:lnTo>
                  <a:lnTo>
                    <a:pt x="36814" y="16017"/>
                  </a:lnTo>
                  <a:lnTo>
                    <a:pt x="36814" y="14713"/>
                  </a:lnTo>
                  <a:lnTo>
                    <a:pt x="36628" y="13471"/>
                  </a:lnTo>
                  <a:lnTo>
                    <a:pt x="36379" y="12354"/>
                  </a:lnTo>
                  <a:lnTo>
                    <a:pt x="36131" y="11299"/>
                  </a:lnTo>
                  <a:lnTo>
                    <a:pt x="35758" y="10305"/>
                  </a:lnTo>
                  <a:lnTo>
                    <a:pt x="35324" y="9374"/>
                  </a:lnTo>
                  <a:lnTo>
                    <a:pt x="34827" y="8505"/>
                  </a:lnTo>
                  <a:lnTo>
                    <a:pt x="34331" y="7698"/>
                  </a:lnTo>
                  <a:lnTo>
                    <a:pt x="33772" y="6953"/>
                  </a:lnTo>
                  <a:lnTo>
                    <a:pt x="33213" y="6270"/>
                  </a:lnTo>
                  <a:lnTo>
                    <a:pt x="32717" y="5650"/>
                  </a:lnTo>
                  <a:lnTo>
                    <a:pt x="32158" y="5091"/>
                  </a:lnTo>
                  <a:lnTo>
                    <a:pt x="31103" y="4160"/>
                  </a:lnTo>
                  <a:lnTo>
                    <a:pt x="30171" y="3353"/>
                  </a:lnTo>
                  <a:lnTo>
                    <a:pt x="36007" y="335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0"/>
            <p:cNvSpPr/>
            <p:nvPr/>
          </p:nvSpPr>
          <p:spPr>
            <a:xfrm>
              <a:off x="4484510" y="5743946"/>
              <a:ext cx="1776613" cy="1707930"/>
            </a:xfrm>
            <a:custGeom>
              <a:rect b="b" l="l" r="r" t="t"/>
              <a:pathLst>
                <a:path extrusionOk="0" h="44760" w="46560">
                  <a:moveTo>
                    <a:pt x="21790" y="2856"/>
                  </a:moveTo>
                  <a:lnTo>
                    <a:pt x="22845" y="2918"/>
                  </a:lnTo>
                  <a:lnTo>
                    <a:pt x="23839" y="3043"/>
                  </a:lnTo>
                  <a:lnTo>
                    <a:pt x="24832" y="3291"/>
                  </a:lnTo>
                  <a:lnTo>
                    <a:pt x="25763" y="3539"/>
                  </a:lnTo>
                  <a:lnTo>
                    <a:pt x="26694" y="3912"/>
                  </a:lnTo>
                  <a:lnTo>
                    <a:pt x="27501" y="4408"/>
                  </a:lnTo>
                  <a:lnTo>
                    <a:pt x="28308" y="4905"/>
                  </a:lnTo>
                  <a:lnTo>
                    <a:pt x="29115" y="5464"/>
                  </a:lnTo>
                  <a:lnTo>
                    <a:pt x="29798" y="6084"/>
                  </a:lnTo>
                  <a:lnTo>
                    <a:pt x="30543" y="6767"/>
                  </a:lnTo>
                  <a:lnTo>
                    <a:pt x="31164" y="7512"/>
                  </a:lnTo>
                  <a:lnTo>
                    <a:pt x="31785" y="8257"/>
                  </a:lnTo>
                  <a:lnTo>
                    <a:pt x="32343" y="9126"/>
                  </a:lnTo>
                  <a:lnTo>
                    <a:pt x="32902" y="9933"/>
                  </a:lnTo>
                  <a:lnTo>
                    <a:pt x="33399" y="10865"/>
                  </a:lnTo>
                  <a:lnTo>
                    <a:pt x="33895" y="11734"/>
                  </a:lnTo>
                  <a:lnTo>
                    <a:pt x="34330" y="12665"/>
                  </a:lnTo>
                  <a:lnTo>
                    <a:pt x="34702" y="13658"/>
                  </a:lnTo>
                  <a:lnTo>
                    <a:pt x="35447" y="15583"/>
                  </a:lnTo>
                  <a:lnTo>
                    <a:pt x="36006" y="17631"/>
                  </a:lnTo>
                  <a:lnTo>
                    <a:pt x="36503" y="19618"/>
                  </a:lnTo>
                  <a:lnTo>
                    <a:pt x="36875" y="21542"/>
                  </a:lnTo>
                  <a:lnTo>
                    <a:pt x="37123" y="23404"/>
                  </a:lnTo>
                  <a:lnTo>
                    <a:pt x="37248" y="25143"/>
                  </a:lnTo>
                  <a:lnTo>
                    <a:pt x="37310" y="26819"/>
                  </a:lnTo>
                  <a:lnTo>
                    <a:pt x="37248" y="28185"/>
                  </a:lnTo>
                  <a:lnTo>
                    <a:pt x="37186" y="29550"/>
                  </a:lnTo>
                  <a:lnTo>
                    <a:pt x="36999" y="30916"/>
                  </a:lnTo>
                  <a:lnTo>
                    <a:pt x="36751" y="32220"/>
                  </a:lnTo>
                  <a:lnTo>
                    <a:pt x="36378" y="33523"/>
                  </a:lnTo>
                  <a:lnTo>
                    <a:pt x="35882" y="34765"/>
                  </a:lnTo>
                  <a:lnTo>
                    <a:pt x="35571" y="35386"/>
                  </a:lnTo>
                  <a:lnTo>
                    <a:pt x="35261" y="36006"/>
                  </a:lnTo>
                  <a:lnTo>
                    <a:pt x="34889" y="36565"/>
                  </a:lnTo>
                  <a:lnTo>
                    <a:pt x="34454" y="37186"/>
                  </a:lnTo>
                  <a:lnTo>
                    <a:pt x="34082" y="37683"/>
                  </a:lnTo>
                  <a:lnTo>
                    <a:pt x="33585" y="38241"/>
                  </a:lnTo>
                  <a:lnTo>
                    <a:pt x="33150" y="38738"/>
                  </a:lnTo>
                  <a:lnTo>
                    <a:pt x="32592" y="39173"/>
                  </a:lnTo>
                  <a:lnTo>
                    <a:pt x="32033" y="39607"/>
                  </a:lnTo>
                  <a:lnTo>
                    <a:pt x="31474" y="39980"/>
                  </a:lnTo>
                  <a:lnTo>
                    <a:pt x="30916" y="40352"/>
                  </a:lnTo>
                  <a:lnTo>
                    <a:pt x="30295" y="40662"/>
                  </a:lnTo>
                  <a:lnTo>
                    <a:pt x="29674" y="40973"/>
                  </a:lnTo>
                  <a:lnTo>
                    <a:pt x="28991" y="41221"/>
                  </a:lnTo>
                  <a:lnTo>
                    <a:pt x="28370" y="41407"/>
                  </a:lnTo>
                  <a:lnTo>
                    <a:pt x="27687" y="41594"/>
                  </a:lnTo>
                  <a:lnTo>
                    <a:pt x="27005" y="41718"/>
                  </a:lnTo>
                  <a:lnTo>
                    <a:pt x="26322" y="41842"/>
                  </a:lnTo>
                  <a:lnTo>
                    <a:pt x="25639" y="41904"/>
                  </a:lnTo>
                  <a:lnTo>
                    <a:pt x="23901" y="41904"/>
                  </a:lnTo>
                  <a:lnTo>
                    <a:pt x="22907" y="41780"/>
                  </a:lnTo>
                  <a:lnTo>
                    <a:pt x="21976" y="41532"/>
                  </a:lnTo>
                  <a:lnTo>
                    <a:pt x="21045" y="41283"/>
                  </a:lnTo>
                  <a:lnTo>
                    <a:pt x="20176" y="40911"/>
                  </a:lnTo>
                  <a:lnTo>
                    <a:pt x="19307" y="40476"/>
                  </a:lnTo>
                  <a:lnTo>
                    <a:pt x="18500" y="39980"/>
                  </a:lnTo>
                  <a:lnTo>
                    <a:pt x="17693" y="39421"/>
                  </a:lnTo>
                  <a:lnTo>
                    <a:pt x="16948" y="38800"/>
                  </a:lnTo>
                  <a:lnTo>
                    <a:pt x="16265" y="38117"/>
                  </a:lnTo>
                  <a:lnTo>
                    <a:pt x="15582" y="37372"/>
                  </a:lnTo>
                  <a:lnTo>
                    <a:pt x="14961" y="36627"/>
                  </a:lnTo>
                  <a:lnTo>
                    <a:pt x="14340" y="35820"/>
                  </a:lnTo>
                  <a:lnTo>
                    <a:pt x="13782" y="34951"/>
                  </a:lnTo>
                  <a:lnTo>
                    <a:pt x="13285" y="34082"/>
                  </a:lnTo>
                  <a:lnTo>
                    <a:pt x="12788" y="33151"/>
                  </a:lnTo>
                  <a:lnTo>
                    <a:pt x="12292" y="32220"/>
                  </a:lnTo>
                  <a:lnTo>
                    <a:pt x="11857" y="31226"/>
                  </a:lnTo>
                  <a:lnTo>
                    <a:pt x="11112" y="29240"/>
                  </a:lnTo>
                  <a:lnTo>
                    <a:pt x="10492" y="27253"/>
                  </a:lnTo>
                  <a:lnTo>
                    <a:pt x="9995" y="25205"/>
                  </a:lnTo>
                  <a:lnTo>
                    <a:pt x="9560" y="23156"/>
                  </a:lnTo>
                  <a:lnTo>
                    <a:pt x="9312" y="21170"/>
                  </a:lnTo>
                  <a:lnTo>
                    <a:pt x="9126" y="19245"/>
                  </a:lnTo>
                  <a:lnTo>
                    <a:pt x="9064" y="17445"/>
                  </a:lnTo>
                  <a:lnTo>
                    <a:pt x="9126" y="15955"/>
                  </a:lnTo>
                  <a:lnTo>
                    <a:pt x="9250" y="14465"/>
                  </a:lnTo>
                  <a:lnTo>
                    <a:pt x="9498" y="12975"/>
                  </a:lnTo>
                  <a:lnTo>
                    <a:pt x="9622" y="12230"/>
                  </a:lnTo>
                  <a:lnTo>
                    <a:pt x="9871" y="11485"/>
                  </a:lnTo>
                  <a:lnTo>
                    <a:pt x="10119" y="10740"/>
                  </a:lnTo>
                  <a:lnTo>
                    <a:pt x="10429" y="10057"/>
                  </a:lnTo>
                  <a:lnTo>
                    <a:pt x="10740" y="9313"/>
                  </a:lnTo>
                  <a:lnTo>
                    <a:pt x="11174" y="8630"/>
                  </a:lnTo>
                  <a:lnTo>
                    <a:pt x="11609" y="8009"/>
                  </a:lnTo>
                  <a:lnTo>
                    <a:pt x="12168" y="7326"/>
                  </a:lnTo>
                  <a:lnTo>
                    <a:pt x="12726" y="6705"/>
                  </a:lnTo>
                  <a:lnTo>
                    <a:pt x="13409" y="6084"/>
                  </a:lnTo>
                  <a:lnTo>
                    <a:pt x="14278" y="5339"/>
                  </a:lnTo>
                  <a:lnTo>
                    <a:pt x="15210" y="4719"/>
                  </a:lnTo>
                  <a:lnTo>
                    <a:pt x="16203" y="4160"/>
                  </a:lnTo>
                  <a:lnTo>
                    <a:pt x="17258" y="3725"/>
                  </a:lnTo>
                  <a:lnTo>
                    <a:pt x="18376" y="3353"/>
                  </a:lnTo>
                  <a:lnTo>
                    <a:pt x="19493" y="3105"/>
                  </a:lnTo>
                  <a:lnTo>
                    <a:pt x="20610" y="2918"/>
                  </a:lnTo>
                  <a:lnTo>
                    <a:pt x="21790" y="2856"/>
                  </a:lnTo>
                  <a:close/>
                  <a:moveTo>
                    <a:pt x="22907" y="1"/>
                  </a:moveTo>
                  <a:lnTo>
                    <a:pt x="21604" y="125"/>
                  </a:lnTo>
                  <a:lnTo>
                    <a:pt x="20362" y="249"/>
                  </a:lnTo>
                  <a:lnTo>
                    <a:pt x="19121" y="435"/>
                  </a:lnTo>
                  <a:lnTo>
                    <a:pt x="17879" y="746"/>
                  </a:lnTo>
                  <a:lnTo>
                    <a:pt x="16699" y="1056"/>
                  </a:lnTo>
                  <a:lnTo>
                    <a:pt x="15582" y="1366"/>
                  </a:lnTo>
                  <a:lnTo>
                    <a:pt x="14465" y="1801"/>
                  </a:lnTo>
                  <a:lnTo>
                    <a:pt x="13347" y="2298"/>
                  </a:lnTo>
                  <a:lnTo>
                    <a:pt x="12292" y="2794"/>
                  </a:lnTo>
                  <a:lnTo>
                    <a:pt x="11299" y="3353"/>
                  </a:lnTo>
                  <a:lnTo>
                    <a:pt x="10305" y="3912"/>
                  </a:lnTo>
                  <a:lnTo>
                    <a:pt x="9374" y="4595"/>
                  </a:lnTo>
                  <a:lnTo>
                    <a:pt x="8505" y="5277"/>
                  </a:lnTo>
                  <a:lnTo>
                    <a:pt x="7636" y="5960"/>
                  </a:lnTo>
                  <a:lnTo>
                    <a:pt x="6767" y="6767"/>
                  </a:lnTo>
                  <a:lnTo>
                    <a:pt x="6022" y="7512"/>
                  </a:lnTo>
                  <a:lnTo>
                    <a:pt x="5277" y="8381"/>
                  </a:lnTo>
                  <a:lnTo>
                    <a:pt x="4594" y="9250"/>
                  </a:lnTo>
                  <a:lnTo>
                    <a:pt x="3911" y="10120"/>
                  </a:lnTo>
                  <a:lnTo>
                    <a:pt x="3352" y="11051"/>
                  </a:lnTo>
                  <a:lnTo>
                    <a:pt x="2794" y="11982"/>
                  </a:lnTo>
                  <a:lnTo>
                    <a:pt x="2235" y="12975"/>
                  </a:lnTo>
                  <a:lnTo>
                    <a:pt x="1800" y="13968"/>
                  </a:lnTo>
                  <a:lnTo>
                    <a:pt x="1366" y="15024"/>
                  </a:lnTo>
                  <a:lnTo>
                    <a:pt x="1055" y="16017"/>
                  </a:lnTo>
                  <a:lnTo>
                    <a:pt x="745" y="17134"/>
                  </a:lnTo>
                  <a:lnTo>
                    <a:pt x="497" y="18190"/>
                  </a:lnTo>
                  <a:lnTo>
                    <a:pt x="248" y="19307"/>
                  </a:lnTo>
                  <a:lnTo>
                    <a:pt x="124" y="20425"/>
                  </a:lnTo>
                  <a:lnTo>
                    <a:pt x="62" y="21542"/>
                  </a:lnTo>
                  <a:lnTo>
                    <a:pt x="0" y="22660"/>
                  </a:lnTo>
                  <a:lnTo>
                    <a:pt x="62" y="23653"/>
                  </a:lnTo>
                  <a:lnTo>
                    <a:pt x="124" y="24646"/>
                  </a:lnTo>
                  <a:lnTo>
                    <a:pt x="248" y="25639"/>
                  </a:lnTo>
                  <a:lnTo>
                    <a:pt x="373" y="26633"/>
                  </a:lnTo>
                  <a:lnTo>
                    <a:pt x="621" y="27626"/>
                  </a:lnTo>
                  <a:lnTo>
                    <a:pt x="869" y="28619"/>
                  </a:lnTo>
                  <a:lnTo>
                    <a:pt x="1118" y="29550"/>
                  </a:lnTo>
                  <a:lnTo>
                    <a:pt x="1490" y="30544"/>
                  </a:lnTo>
                  <a:lnTo>
                    <a:pt x="1863" y="31475"/>
                  </a:lnTo>
                  <a:lnTo>
                    <a:pt x="2297" y="32406"/>
                  </a:lnTo>
                  <a:lnTo>
                    <a:pt x="2794" y="33337"/>
                  </a:lnTo>
                  <a:lnTo>
                    <a:pt x="3290" y="34268"/>
                  </a:lnTo>
                  <a:lnTo>
                    <a:pt x="3849" y="35137"/>
                  </a:lnTo>
                  <a:lnTo>
                    <a:pt x="4470" y="36006"/>
                  </a:lnTo>
                  <a:lnTo>
                    <a:pt x="5153" y="36814"/>
                  </a:lnTo>
                  <a:lnTo>
                    <a:pt x="5836" y="37621"/>
                  </a:lnTo>
                  <a:lnTo>
                    <a:pt x="6581" y="38428"/>
                  </a:lnTo>
                  <a:lnTo>
                    <a:pt x="7388" y="39173"/>
                  </a:lnTo>
                  <a:lnTo>
                    <a:pt x="8195" y="39855"/>
                  </a:lnTo>
                  <a:lnTo>
                    <a:pt x="9064" y="40538"/>
                  </a:lnTo>
                  <a:lnTo>
                    <a:pt x="9995" y="41159"/>
                  </a:lnTo>
                  <a:lnTo>
                    <a:pt x="10926" y="41718"/>
                  </a:lnTo>
                  <a:lnTo>
                    <a:pt x="11919" y="42276"/>
                  </a:lnTo>
                  <a:lnTo>
                    <a:pt x="12975" y="42773"/>
                  </a:lnTo>
                  <a:lnTo>
                    <a:pt x="14092" y="43208"/>
                  </a:lnTo>
                  <a:lnTo>
                    <a:pt x="15210" y="43580"/>
                  </a:lnTo>
                  <a:lnTo>
                    <a:pt x="16389" y="43953"/>
                  </a:lnTo>
                  <a:lnTo>
                    <a:pt x="17569" y="44201"/>
                  </a:lnTo>
                  <a:lnTo>
                    <a:pt x="18810" y="44449"/>
                  </a:lnTo>
                  <a:lnTo>
                    <a:pt x="20114" y="44573"/>
                  </a:lnTo>
                  <a:lnTo>
                    <a:pt x="21417" y="44698"/>
                  </a:lnTo>
                  <a:lnTo>
                    <a:pt x="22783" y="44760"/>
                  </a:lnTo>
                  <a:lnTo>
                    <a:pt x="24211" y="44698"/>
                  </a:lnTo>
                  <a:lnTo>
                    <a:pt x="25577" y="44573"/>
                  </a:lnTo>
                  <a:lnTo>
                    <a:pt x="26942" y="44449"/>
                  </a:lnTo>
                  <a:lnTo>
                    <a:pt x="28184" y="44201"/>
                  </a:lnTo>
                  <a:lnTo>
                    <a:pt x="29426" y="43891"/>
                  </a:lnTo>
                  <a:lnTo>
                    <a:pt x="30667" y="43580"/>
                  </a:lnTo>
                  <a:lnTo>
                    <a:pt x="31847" y="43208"/>
                  </a:lnTo>
                  <a:lnTo>
                    <a:pt x="32964" y="42711"/>
                  </a:lnTo>
                  <a:lnTo>
                    <a:pt x="34019" y="42214"/>
                  </a:lnTo>
                  <a:lnTo>
                    <a:pt x="35075" y="41656"/>
                  </a:lnTo>
                  <a:lnTo>
                    <a:pt x="36068" y="41097"/>
                  </a:lnTo>
                  <a:lnTo>
                    <a:pt x="36999" y="40476"/>
                  </a:lnTo>
                  <a:lnTo>
                    <a:pt x="37930" y="39793"/>
                  </a:lnTo>
                  <a:lnTo>
                    <a:pt x="38800" y="39048"/>
                  </a:lnTo>
                  <a:lnTo>
                    <a:pt x="39607" y="38303"/>
                  </a:lnTo>
                  <a:lnTo>
                    <a:pt x="40414" y="37496"/>
                  </a:lnTo>
                  <a:lnTo>
                    <a:pt x="41097" y="36689"/>
                  </a:lnTo>
                  <a:lnTo>
                    <a:pt x="41779" y="35820"/>
                  </a:lnTo>
                  <a:lnTo>
                    <a:pt x="42462" y="34951"/>
                  </a:lnTo>
                  <a:lnTo>
                    <a:pt x="43021" y="34082"/>
                  </a:lnTo>
                  <a:lnTo>
                    <a:pt x="43580" y="33151"/>
                  </a:lnTo>
                  <a:lnTo>
                    <a:pt x="44076" y="32158"/>
                  </a:lnTo>
                  <a:lnTo>
                    <a:pt x="44573" y="31226"/>
                  </a:lnTo>
                  <a:lnTo>
                    <a:pt x="44945" y="30233"/>
                  </a:lnTo>
                  <a:lnTo>
                    <a:pt x="45318" y="29240"/>
                  </a:lnTo>
                  <a:lnTo>
                    <a:pt x="45628" y="28247"/>
                  </a:lnTo>
                  <a:lnTo>
                    <a:pt x="45939" y="27191"/>
                  </a:lnTo>
                  <a:lnTo>
                    <a:pt x="46125" y="26198"/>
                  </a:lnTo>
                  <a:lnTo>
                    <a:pt x="46311" y="25143"/>
                  </a:lnTo>
                  <a:lnTo>
                    <a:pt x="46435" y="24087"/>
                  </a:lnTo>
                  <a:lnTo>
                    <a:pt x="46497" y="23094"/>
                  </a:lnTo>
                  <a:lnTo>
                    <a:pt x="46559" y="22039"/>
                  </a:lnTo>
                  <a:lnTo>
                    <a:pt x="46497" y="20983"/>
                  </a:lnTo>
                  <a:lnTo>
                    <a:pt x="46435" y="19928"/>
                  </a:lnTo>
                  <a:lnTo>
                    <a:pt x="46311" y="18873"/>
                  </a:lnTo>
                  <a:lnTo>
                    <a:pt x="46125" y="17817"/>
                  </a:lnTo>
                  <a:lnTo>
                    <a:pt x="45939" y="16824"/>
                  </a:lnTo>
                  <a:lnTo>
                    <a:pt x="45628" y="15769"/>
                  </a:lnTo>
                  <a:lnTo>
                    <a:pt x="45318" y="14775"/>
                  </a:lnTo>
                  <a:lnTo>
                    <a:pt x="45007" y="13844"/>
                  </a:lnTo>
                  <a:lnTo>
                    <a:pt x="44573" y="12851"/>
                  </a:lnTo>
                  <a:lnTo>
                    <a:pt x="44138" y="11920"/>
                  </a:lnTo>
                  <a:lnTo>
                    <a:pt x="43642" y="10989"/>
                  </a:lnTo>
                  <a:lnTo>
                    <a:pt x="43083" y="10057"/>
                  </a:lnTo>
                  <a:lnTo>
                    <a:pt x="42524" y="9188"/>
                  </a:lnTo>
                  <a:lnTo>
                    <a:pt x="41904" y="8381"/>
                  </a:lnTo>
                  <a:lnTo>
                    <a:pt x="41221" y="7574"/>
                  </a:lnTo>
                  <a:lnTo>
                    <a:pt x="40538" y="6767"/>
                  </a:lnTo>
                  <a:lnTo>
                    <a:pt x="39793" y="6022"/>
                  </a:lnTo>
                  <a:lnTo>
                    <a:pt x="38986" y="5277"/>
                  </a:lnTo>
                  <a:lnTo>
                    <a:pt x="38179" y="4595"/>
                  </a:lnTo>
                  <a:lnTo>
                    <a:pt x="37310" y="3974"/>
                  </a:lnTo>
                  <a:lnTo>
                    <a:pt x="36441" y="3353"/>
                  </a:lnTo>
                  <a:lnTo>
                    <a:pt x="35447" y="2794"/>
                  </a:lnTo>
                  <a:lnTo>
                    <a:pt x="34516" y="2298"/>
                  </a:lnTo>
                  <a:lnTo>
                    <a:pt x="33523" y="1863"/>
                  </a:lnTo>
                  <a:lnTo>
                    <a:pt x="32468" y="1429"/>
                  </a:lnTo>
                  <a:lnTo>
                    <a:pt x="31350" y="1056"/>
                  </a:lnTo>
                  <a:lnTo>
                    <a:pt x="30233" y="746"/>
                  </a:lnTo>
                  <a:lnTo>
                    <a:pt x="29115" y="497"/>
                  </a:lnTo>
                  <a:lnTo>
                    <a:pt x="27936" y="249"/>
                  </a:lnTo>
                  <a:lnTo>
                    <a:pt x="26756" y="125"/>
                  </a:lnTo>
                  <a:lnTo>
                    <a:pt x="25515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0"/>
            <p:cNvSpPr/>
            <p:nvPr/>
          </p:nvSpPr>
          <p:spPr>
            <a:xfrm>
              <a:off x="2482962" y="5743946"/>
              <a:ext cx="1776613" cy="1707930"/>
            </a:xfrm>
            <a:custGeom>
              <a:rect b="b" l="l" r="r" t="t"/>
              <a:pathLst>
                <a:path extrusionOk="0" h="44760" w="46560">
                  <a:moveTo>
                    <a:pt x="21790" y="2856"/>
                  </a:moveTo>
                  <a:lnTo>
                    <a:pt x="22845" y="2918"/>
                  </a:lnTo>
                  <a:lnTo>
                    <a:pt x="23901" y="3043"/>
                  </a:lnTo>
                  <a:lnTo>
                    <a:pt x="24832" y="3291"/>
                  </a:lnTo>
                  <a:lnTo>
                    <a:pt x="25763" y="3539"/>
                  </a:lnTo>
                  <a:lnTo>
                    <a:pt x="26694" y="3912"/>
                  </a:lnTo>
                  <a:lnTo>
                    <a:pt x="27501" y="4408"/>
                  </a:lnTo>
                  <a:lnTo>
                    <a:pt x="28308" y="4905"/>
                  </a:lnTo>
                  <a:lnTo>
                    <a:pt x="29115" y="5464"/>
                  </a:lnTo>
                  <a:lnTo>
                    <a:pt x="29798" y="6084"/>
                  </a:lnTo>
                  <a:lnTo>
                    <a:pt x="30543" y="6767"/>
                  </a:lnTo>
                  <a:lnTo>
                    <a:pt x="31164" y="7512"/>
                  </a:lnTo>
                  <a:lnTo>
                    <a:pt x="31785" y="8257"/>
                  </a:lnTo>
                  <a:lnTo>
                    <a:pt x="32344" y="9126"/>
                  </a:lnTo>
                  <a:lnTo>
                    <a:pt x="32902" y="9933"/>
                  </a:lnTo>
                  <a:lnTo>
                    <a:pt x="33399" y="10865"/>
                  </a:lnTo>
                  <a:lnTo>
                    <a:pt x="33896" y="11734"/>
                  </a:lnTo>
                  <a:lnTo>
                    <a:pt x="34330" y="12665"/>
                  </a:lnTo>
                  <a:lnTo>
                    <a:pt x="34703" y="13658"/>
                  </a:lnTo>
                  <a:lnTo>
                    <a:pt x="35447" y="15583"/>
                  </a:lnTo>
                  <a:lnTo>
                    <a:pt x="36006" y="17631"/>
                  </a:lnTo>
                  <a:lnTo>
                    <a:pt x="36503" y="19618"/>
                  </a:lnTo>
                  <a:lnTo>
                    <a:pt x="36875" y="21542"/>
                  </a:lnTo>
                  <a:lnTo>
                    <a:pt x="37124" y="23404"/>
                  </a:lnTo>
                  <a:lnTo>
                    <a:pt x="37248" y="25143"/>
                  </a:lnTo>
                  <a:lnTo>
                    <a:pt x="37310" y="26819"/>
                  </a:lnTo>
                  <a:lnTo>
                    <a:pt x="37248" y="28185"/>
                  </a:lnTo>
                  <a:lnTo>
                    <a:pt x="37186" y="29550"/>
                  </a:lnTo>
                  <a:lnTo>
                    <a:pt x="36999" y="30916"/>
                  </a:lnTo>
                  <a:lnTo>
                    <a:pt x="36751" y="32220"/>
                  </a:lnTo>
                  <a:lnTo>
                    <a:pt x="36379" y="33523"/>
                  </a:lnTo>
                  <a:lnTo>
                    <a:pt x="35882" y="34765"/>
                  </a:lnTo>
                  <a:lnTo>
                    <a:pt x="35572" y="35386"/>
                  </a:lnTo>
                  <a:lnTo>
                    <a:pt x="35261" y="36006"/>
                  </a:lnTo>
                  <a:lnTo>
                    <a:pt x="34889" y="36565"/>
                  </a:lnTo>
                  <a:lnTo>
                    <a:pt x="34516" y="37186"/>
                  </a:lnTo>
                  <a:lnTo>
                    <a:pt x="34082" y="37683"/>
                  </a:lnTo>
                  <a:lnTo>
                    <a:pt x="33647" y="38241"/>
                  </a:lnTo>
                  <a:lnTo>
                    <a:pt x="33151" y="38738"/>
                  </a:lnTo>
                  <a:lnTo>
                    <a:pt x="32592" y="39173"/>
                  </a:lnTo>
                  <a:lnTo>
                    <a:pt x="32095" y="39607"/>
                  </a:lnTo>
                  <a:lnTo>
                    <a:pt x="31474" y="39980"/>
                  </a:lnTo>
                  <a:lnTo>
                    <a:pt x="30916" y="40352"/>
                  </a:lnTo>
                  <a:lnTo>
                    <a:pt x="30295" y="40662"/>
                  </a:lnTo>
                  <a:lnTo>
                    <a:pt x="29674" y="40973"/>
                  </a:lnTo>
                  <a:lnTo>
                    <a:pt x="28991" y="41221"/>
                  </a:lnTo>
                  <a:lnTo>
                    <a:pt x="28370" y="41407"/>
                  </a:lnTo>
                  <a:lnTo>
                    <a:pt x="27688" y="41594"/>
                  </a:lnTo>
                  <a:lnTo>
                    <a:pt x="27005" y="41718"/>
                  </a:lnTo>
                  <a:lnTo>
                    <a:pt x="26322" y="41842"/>
                  </a:lnTo>
                  <a:lnTo>
                    <a:pt x="25639" y="41904"/>
                  </a:lnTo>
                  <a:lnTo>
                    <a:pt x="23901" y="41904"/>
                  </a:lnTo>
                  <a:lnTo>
                    <a:pt x="22908" y="41780"/>
                  </a:lnTo>
                  <a:lnTo>
                    <a:pt x="21976" y="41532"/>
                  </a:lnTo>
                  <a:lnTo>
                    <a:pt x="21045" y="41283"/>
                  </a:lnTo>
                  <a:lnTo>
                    <a:pt x="20176" y="40911"/>
                  </a:lnTo>
                  <a:lnTo>
                    <a:pt x="19307" y="40476"/>
                  </a:lnTo>
                  <a:lnTo>
                    <a:pt x="18500" y="39980"/>
                  </a:lnTo>
                  <a:lnTo>
                    <a:pt x="17693" y="39421"/>
                  </a:lnTo>
                  <a:lnTo>
                    <a:pt x="16948" y="38800"/>
                  </a:lnTo>
                  <a:lnTo>
                    <a:pt x="16265" y="38117"/>
                  </a:lnTo>
                  <a:lnTo>
                    <a:pt x="15582" y="37372"/>
                  </a:lnTo>
                  <a:lnTo>
                    <a:pt x="14961" y="36627"/>
                  </a:lnTo>
                  <a:lnTo>
                    <a:pt x="14403" y="35820"/>
                  </a:lnTo>
                  <a:lnTo>
                    <a:pt x="13782" y="34951"/>
                  </a:lnTo>
                  <a:lnTo>
                    <a:pt x="13285" y="34082"/>
                  </a:lnTo>
                  <a:lnTo>
                    <a:pt x="12789" y="33151"/>
                  </a:lnTo>
                  <a:lnTo>
                    <a:pt x="12354" y="32220"/>
                  </a:lnTo>
                  <a:lnTo>
                    <a:pt x="11920" y="31226"/>
                  </a:lnTo>
                  <a:lnTo>
                    <a:pt x="11112" y="29240"/>
                  </a:lnTo>
                  <a:lnTo>
                    <a:pt x="10492" y="27253"/>
                  </a:lnTo>
                  <a:lnTo>
                    <a:pt x="9995" y="25205"/>
                  </a:lnTo>
                  <a:lnTo>
                    <a:pt x="9561" y="23156"/>
                  </a:lnTo>
                  <a:lnTo>
                    <a:pt x="9312" y="21170"/>
                  </a:lnTo>
                  <a:lnTo>
                    <a:pt x="9126" y="19245"/>
                  </a:lnTo>
                  <a:lnTo>
                    <a:pt x="9064" y="17445"/>
                  </a:lnTo>
                  <a:lnTo>
                    <a:pt x="9126" y="15955"/>
                  </a:lnTo>
                  <a:lnTo>
                    <a:pt x="9250" y="14465"/>
                  </a:lnTo>
                  <a:lnTo>
                    <a:pt x="9498" y="12975"/>
                  </a:lnTo>
                  <a:lnTo>
                    <a:pt x="9685" y="12230"/>
                  </a:lnTo>
                  <a:lnTo>
                    <a:pt x="9871" y="11485"/>
                  </a:lnTo>
                  <a:lnTo>
                    <a:pt x="10119" y="10740"/>
                  </a:lnTo>
                  <a:lnTo>
                    <a:pt x="10430" y="10057"/>
                  </a:lnTo>
                  <a:lnTo>
                    <a:pt x="10740" y="9313"/>
                  </a:lnTo>
                  <a:lnTo>
                    <a:pt x="11175" y="8630"/>
                  </a:lnTo>
                  <a:lnTo>
                    <a:pt x="11609" y="8009"/>
                  </a:lnTo>
                  <a:lnTo>
                    <a:pt x="12168" y="7326"/>
                  </a:lnTo>
                  <a:lnTo>
                    <a:pt x="12727" y="6705"/>
                  </a:lnTo>
                  <a:lnTo>
                    <a:pt x="13409" y="6084"/>
                  </a:lnTo>
                  <a:lnTo>
                    <a:pt x="14279" y="5339"/>
                  </a:lnTo>
                  <a:lnTo>
                    <a:pt x="15210" y="4719"/>
                  </a:lnTo>
                  <a:lnTo>
                    <a:pt x="16203" y="4160"/>
                  </a:lnTo>
                  <a:lnTo>
                    <a:pt x="17258" y="3725"/>
                  </a:lnTo>
                  <a:lnTo>
                    <a:pt x="18376" y="3353"/>
                  </a:lnTo>
                  <a:lnTo>
                    <a:pt x="19493" y="3105"/>
                  </a:lnTo>
                  <a:lnTo>
                    <a:pt x="20611" y="2918"/>
                  </a:lnTo>
                  <a:lnTo>
                    <a:pt x="21790" y="2856"/>
                  </a:lnTo>
                  <a:close/>
                  <a:moveTo>
                    <a:pt x="22908" y="1"/>
                  </a:moveTo>
                  <a:lnTo>
                    <a:pt x="21604" y="125"/>
                  </a:lnTo>
                  <a:lnTo>
                    <a:pt x="20362" y="249"/>
                  </a:lnTo>
                  <a:lnTo>
                    <a:pt x="19121" y="435"/>
                  </a:lnTo>
                  <a:lnTo>
                    <a:pt x="17879" y="746"/>
                  </a:lnTo>
                  <a:lnTo>
                    <a:pt x="16700" y="1056"/>
                  </a:lnTo>
                  <a:lnTo>
                    <a:pt x="15582" y="1366"/>
                  </a:lnTo>
                  <a:lnTo>
                    <a:pt x="14465" y="1801"/>
                  </a:lnTo>
                  <a:lnTo>
                    <a:pt x="13347" y="2298"/>
                  </a:lnTo>
                  <a:lnTo>
                    <a:pt x="12292" y="2794"/>
                  </a:lnTo>
                  <a:lnTo>
                    <a:pt x="11299" y="3353"/>
                  </a:lnTo>
                  <a:lnTo>
                    <a:pt x="10305" y="3912"/>
                  </a:lnTo>
                  <a:lnTo>
                    <a:pt x="9374" y="4595"/>
                  </a:lnTo>
                  <a:lnTo>
                    <a:pt x="8505" y="5277"/>
                  </a:lnTo>
                  <a:lnTo>
                    <a:pt x="7636" y="5960"/>
                  </a:lnTo>
                  <a:lnTo>
                    <a:pt x="6767" y="6767"/>
                  </a:lnTo>
                  <a:lnTo>
                    <a:pt x="6022" y="7512"/>
                  </a:lnTo>
                  <a:lnTo>
                    <a:pt x="5277" y="8381"/>
                  </a:lnTo>
                  <a:lnTo>
                    <a:pt x="4594" y="9250"/>
                  </a:lnTo>
                  <a:lnTo>
                    <a:pt x="3911" y="10120"/>
                  </a:lnTo>
                  <a:lnTo>
                    <a:pt x="3353" y="11051"/>
                  </a:lnTo>
                  <a:lnTo>
                    <a:pt x="2794" y="11982"/>
                  </a:lnTo>
                  <a:lnTo>
                    <a:pt x="2235" y="12975"/>
                  </a:lnTo>
                  <a:lnTo>
                    <a:pt x="1801" y="13968"/>
                  </a:lnTo>
                  <a:lnTo>
                    <a:pt x="1366" y="15024"/>
                  </a:lnTo>
                  <a:lnTo>
                    <a:pt x="1056" y="16017"/>
                  </a:lnTo>
                  <a:lnTo>
                    <a:pt x="745" y="17134"/>
                  </a:lnTo>
                  <a:lnTo>
                    <a:pt x="497" y="18190"/>
                  </a:lnTo>
                  <a:lnTo>
                    <a:pt x="311" y="19307"/>
                  </a:lnTo>
                  <a:lnTo>
                    <a:pt x="124" y="20425"/>
                  </a:lnTo>
                  <a:lnTo>
                    <a:pt x="62" y="21542"/>
                  </a:lnTo>
                  <a:lnTo>
                    <a:pt x="0" y="22660"/>
                  </a:lnTo>
                  <a:lnTo>
                    <a:pt x="62" y="23653"/>
                  </a:lnTo>
                  <a:lnTo>
                    <a:pt x="124" y="24646"/>
                  </a:lnTo>
                  <a:lnTo>
                    <a:pt x="249" y="25639"/>
                  </a:lnTo>
                  <a:lnTo>
                    <a:pt x="373" y="26633"/>
                  </a:lnTo>
                  <a:lnTo>
                    <a:pt x="621" y="27626"/>
                  </a:lnTo>
                  <a:lnTo>
                    <a:pt x="869" y="28619"/>
                  </a:lnTo>
                  <a:lnTo>
                    <a:pt x="1180" y="29550"/>
                  </a:lnTo>
                  <a:lnTo>
                    <a:pt x="1490" y="30544"/>
                  </a:lnTo>
                  <a:lnTo>
                    <a:pt x="1863" y="31475"/>
                  </a:lnTo>
                  <a:lnTo>
                    <a:pt x="2297" y="32406"/>
                  </a:lnTo>
                  <a:lnTo>
                    <a:pt x="2794" y="33337"/>
                  </a:lnTo>
                  <a:lnTo>
                    <a:pt x="3291" y="34268"/>
                  </a:lnTo>
                  <a:lnTo>
                    <a:pt x="3911" y="35137"/>
                  </a:lnTo>
                  <a:lnTo>
                    <a:pt x="4470" y="36006"/>
                  </a:lnTo>
                  <a:lnTo>
                    <a:pt x="5153" y="36814"/>
                  </a:lnTo>
                  <a:lnTo>
                    <a:pt x="5836" y="37621"/>
                  </a:lnTo>
                  <a:lnTo>
                    <a:pt x="6581" y="38428"/>
                  </a:lnTo>
                  <a:lnTo>
                    <a:pt x="7388" y="39173"/>
                  </a:lnTo>
                  <a:lnTo>
                    <a:pt x="8195" y="39855"/>
                  </a:lnTo>
                  <a:lnTo>
                    <a:pt x="9064" y="40538"/>
                  </a:lnTo>
                  <a:lnTo>
                    <a:pt x="9995" y="41159"/>
                  </a:lnTo>
                  <a:lnTo>
                    <a:pt x="10926" y="41718"/>
                  </a:lnTo>
                  <a:lnTo>
                    <a:pt x="11920" y="42276"/>
                  </a:lnTo>
                  <a:lnTo>
                    <a:pt x="12975" y="42773"/>
                  </a:lnTo>
                  <a:lnTo>
                    <a:pt x="14092" y="43208"/>
                  </a:lnTo>
                  <a:lnTo>
                    <a:pt x="15210" y="43580"/>
                  </a:lnTo>
                  <a:lnTo>
                    <a:pt x="16389" y="43953"/>
                  </a:lnTo>
                  <a:lnTo>
                    <a:pt x="17569" y="44201"/>
                  </a:lnTo>
                  <a:lnTo>
                    <a:pt x="18810" y="44449"/>
                  </a:lnTo>
                  <a:lnTo>
                    <a:pt x="20114" y="44573"/>
                  </a:lnTo>
                  <a:lnTo>
                    <a:pt x="21418" y="44698"/>
                  </a:lnTo>
                  <a:lnTo>
                    <a:pt x="22845" y="44760"/>
                  </a:lnTo>
                  <a:lnTo>
                    <a:pt x="24211" y="44698"/>
                  </a:lnTo>
                  <a:lnTo>
                    <a:pt x="25577" y="44573"/>
                  </a:lnTo>
                  <a:lnTo>
                    <a:pt x="26943" y="44449"/>
                  </a:lnTo>
                  <a:lnTo>
                    <a:pt x="28184" y="44201"/>
                  </a:lnTo>
                  <a:lnTo>
                    <a:pt x="29426" y="43891"/>
                  </a:lnTo>
                  <a:lnTo>
                    <a:pt x="30667" y="43580"/>
                  </a:lnTo>
                  <a:lnTo>
                    <a:pt x="31847" y="43208"/>
                  </a:lnTo>
                  <a:lnTo>
                    <a:pt x="32964" y="42711"/>
                  </a:lnTo>
                  <a:lnTo>
                    <a:pt x="34020" y="42214"/>
                  </a:lnTo>
                  <a:lnTo>
                    <a:pt x="35075" y="41656"/>
                  </a:lnTo>
                  <a:lnTo>
                    <a:pt x="36068" y="41097"/>
                  </a:lnTo>
                  <a:lnTo>
                    <a:pt x="36999" y="40476"/>
                  </a:lnTo>
                  <a:lnTo>
                    <a:pt x="37931" y="39793"/>
                  </a:lnTo>
                  <a:lnTo>
                    <a:pt x="38800" y="39048"/>
                  </a:lnTo>
                  <a:lnTo>
                    <a:pt x="39607" y="38303"/>
                  </a:lnTo>
                  <a:lnTo>
                    <a:pt x="40414" y="37496"/>
                  </a:lnTo>
                  <a:lnTo>
                    <a:pt x="41097" y="36689"/>
                  </a:lnTo>
                  <a:lnTo>
                    <a:pt x="41780" y="35820"/>
                  </a:lnTo>
                  <a:lnTo>
                    <a:pt x="42462" y="34951"/>
                  </a:lnTo>
                  <a:lnTo>
                    <a:pt x="43021" y="34082"/>
                  </a:lnTo>
                  <a:lnTo>
                    <a:pt x="43580" y="33151"/>
                  </a:lnTo>
                  <a:lnTo>
                    <a:pt x="44076" y="32158"/>
                  </a:lnTo>
                  <a:lnTo>
                    <a:pt x="44573" y="31226"/>
                  </a:lnTo>
                  <a:lnTo>
                    <a:pt x="45008" y="30233"/>
                  </a:lnTo>
                  <a:lnTo>
                    <a:pt x="45318" y="29240"/>
                  </a:lnTo>
                  <a:lnTo>
                    <a:pt x="45628" y="28247"/>
                  </a:lnTo>
                  <a:lnTo>
                    <a:pt x="45939" y="27191"/>
                  </a:lnTo>
                  <a:lnTo>
                    <a:pt x="46125" y="26198"/>
                  </a:lnTo>
                  <a:lnTo>
                    <a:pt x="46311" y="25143"/>
                  </a:lnTo>
                  <a:lnTo>
                    <a:pt x="46435" y="24087"/>
                  </a:lnTo>
                  <a:lnTo>
                    <a:pt x="46498" y="23094"/>
                  </a:lnTo>
                  <a:lnTo>
                    <a:pt x="46560" y="22039"/>
                  </a:lnTo>
                  <a:lnTo>
                    <a:pt x="46498" y="20983"/>
                  </a:lnTo>
                  <a:lnTo>
                    <a:pt x="46435" y="19928"/>
                  </a:lnTo>
                  <a:lnTo>
                    <a:pt x="46311" y="18873"/>
                  </a:lnTo>
                  <a:lnTo>
                    <a:pt x="46125" y="17817"/>
                  </a:lnTo>
                  <a:lnTo>
                    <a:pt x="45939" y="16824"/>
                  </a:lnTo>
                  <a:lnTo>
                    <a:pt x="45628" y="15769"/>
                  </a:lnTo>
                  <a:lnTo>
                    <a:pt x="45318" y="14775"/>
                  </a:lnTo>
                  <a:lnTo>
                    <a:pt x="45008" y="13844"/>
                  </a:lnTo>
                  <a:lnTo>
                    <a:pt x="44573" y="12851"/>
                  </a:lnTo>
                  <a:lnTo>
                    <a:pt x="44139" y="11920"/>
                  </a:lnTo>
                  <a:lnTo>
                    <a:pt x="43642" y="10989"/>
                  </a:lnTo>
                  <a:lnTo>
                    <a:pt x="43083" y="10057"/>
                  </a:lnTo>
                  <a:lnTo>
                    <a:pt x="42524" y="9188"/>
                  </a:lnTo>
                  <a:lnTo>
                    <a:pt x="41904" y="8381"/>
                  </a:lnTo>
                  <a:lnTo>
                    <a:pt x="41221" y="7574"/>
                  </a:lnTo>
                  <a:lnTo>
                    <a:pt x="40538" y="6767"/>
                  </a:lnTo>
                  <a:lnTo>
                    <a:pt x="39793" y="6022"/>
                  </a:lnTo>
                  <a:lnTo>
                    <a:pt x="38986" y="5277"/>
                  </a:lnTo>
                  <a:lnTo>
                    <a:pt x="38179" y="4595"/>
                  </a:lnTo>
                  <a:lnTo>
                    <a:pt x="37310" y="3974"/>
                  </a:lnTo>
                  <a:lnTo>
                    <a:pt x="36441" y="3353"/>
                  </a:lnTo>
                  <a:lnTo>
                    <a:pt x="35510" y="2794"/>
                  </a:lnTo>
                  <a:lnTo>
                    <a:pt x="34516" y="2298"/>
                  </a:lnTo>
                  <a:lnTo>
                    <a:pt x="33523" y="1863"/>
                  </a:lnTo>
                  <a:lnTo>
                    <a:pt x="32468" y="1429"/>
                  </a:lnTo>
                  <a:lnTo>
                    <a:pt x="31350" y="1056"/>
                  </a:lnTo>
                  <a:lnTo>
                    <a:pt x="30295" y="746"/>
                  </a:lnTo>
                  <a:lnTo>
                    <a:pt x="29115" y="497"/>
                  </a:lnTo>
                  <a:lnTo>
                    <a:pt x="27936" y="249"/>
                  </a:lnTo>
                  <a:lnTo>
                    <a:pt x="26756" y="125"/>
                  </a:lnTo>
                  <a:lnTo>
                    <a:pt x="25515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0"/>
            <p:cNvSpPr/>
            <p:nvPr/>
          </p:nvSpPr>
          <p:spPr>
            <a:xfrm>
              <a:off x="17170" y="4936222"/>
              <a:ext cx="2309597" cy="2638858"/>
            </a:xfrm>
            <a:custGeom>
              <a:rect b="b" l="l" r="r" t="t"/>
              <a:pathLst>
                <a:path extrusionOk="0" h="69157" w="60528">
                  <a:moveTo>
                    <a:pt x="30170" y="1"/>
                  </a:moveTo>
                  <a:lnTo>
                    <a:pt x="27687" y="63"/>
                  </a:lnTo>
                  <a:lnTo>
                    <a:pt x="25266" y="249"/>
                  </a:lnTo>
                  <a:lnTo>
                    <a:pt x="22969" y="559"/>
                  </a:lnTo>
                  <a:lnTo>
                    <a:pt x="20672" y="994"/>
                  </a:lnTo>
                  <a:lnTo>
                    <a:pt x="18500" y="1491"/>
                  </a:lnTo>
                  <a:lnTo>
                    <a:pt x="16451" y="2111"/>
                  </a:lnTo>
                  <a:lnTo>
                    <a:pt x="14402" y="2856"/>
                  </a:lnTo>
                  <a:lnTo>
                    <a:pt x="12478" y="3663"/>
                  </a:lnTo>
                  <a:lnTo>
                    <a:pt x="10616" y="4533"/>
                  </a:lnTo>
                  <a:lnTo>
                    <a:pt x="8815" y="5588"/>
                  </a:lnTo>
                  <a:lnTo>
                    <a:pt x="7139" y="6643"/>
                  </a:lnTo>
                  <a:lnTo>
                    <a:pt x="5525" y="7823"/>
                  </a:lnTo>
                  <a:lnTo>
                    <a:pt x="4035" y="9064"/>
                  </a:lnTo>
                  <a:lnTo>
                    <a:pt x="2607" y="10368"/>
                  </a:lnTo>
                  <a:lnTo>
                    <a:pt x="1242" y="11734"/>
                  </a:lnTo>
                  <a:lnTo>
                    <a:pt x="0" y="13224"/>
                  </a:lnTo>
                  <a:lnTo>
                    <a:pt x="0" y="57238"/>
                  </a:lnTo>
                  <a:lnTo>
                    <a:pt x="1117" y="58541"/>
                  </a:lnTo>
                  <a:lnTo>
                    <a:pt x="2297" y="59721"/>
                  </a:lnTo>
                  <a:lnTo>
                    <a:pt x="3539" y="60900"/>
                  </a:lnTo>
                  <a:lnTo>
                    <a:pt x="4904" y="62018"/>
                  </a:lnTo>
                  <a:lnTo>
                    <a:pt x="6332" y="63073"/>
                  </a:lnTo>
                  <a:lnTo>
                    <a:pt x="7884" y="64004"/>
                  </a:lnTo>
                  <a:lnTo>
                    <a:pt x="9436" y="64935"/>
                  </a:lnTo>
                  <a:lnTo>
                    <a:pt x="11174" y="65742"/>
                  </a:lnTo>
                  <a:lnTo>
                    <a:pt x="12912" y="66549"/>
                  </a:lnTo>
                  <a:lnTo>
                    <a:pt x="14837" y="67170"/>
                  </a:lnTo>
                  <a:lnTo>
                    <a:pt x="16761" y="67729"/>
                  </a:lnTo>
                  <a:lnTo>
                    <a:pt x="18810" y="68226"/>
                  </a:lnTo>
                  <a:lnTo>
                    <a:pt x="20983" y="68598"/>
                  </a:lnTo>
                  <a:lnTo>
                    <a:pt x="23218" y="68908"/>
                  </a:lnTo>
                  <a:lnTo>
                    <a:pt x="25577" y="69095"/>
                  </a:lnTo>
                  <a:lnTo>
                    <a:pt x="27998" y="69157"/>
                  </a:lnTo>
                  <a:lnTo>
                    <a:pt x="29922" y="69095"/>
                  </a:lnTo>
                  <a:lnTo>
                    <a:pt x="31847" y="68970"/>
                  </a:lnTo>
                  <a:lnTo>
                    <a:pt x="33771" y="68846"/>
                  </a:lnTo>
                  <a:lnTo>
                    <a:pt x="35633" y="68660"/>
                  </a:lnTo>
                  <a:lnTo>
                    <a:pt x="39482" y="68163"/>
                  </a:lnTo>
                  <a:lnTo>
                    <a:pt x="43517" y="67543"/>
                  </a:lnTo>
                  <a:lnTo>
                    <a:pt x="56927" y="64439"/>
                  </a:lnTo>
                  <a:lnTo>
                    <a:pt x="56927" y="52954"/>
                  </a:lnTo>
                  <a:lnTo>
                    <a:pt x="56989" y="50657"/>
                  </a:lnTo>
                  <a:lnTo>
                    <a:pt x="57113" y="48484"/>
                  </a:lnTo>
                  <a:lnTo>
                    <a:pt x="57237" y="47988"/>
                  </a:lnTo>
                  <a:lnTo>
                    <a:pt x="57423" y="47615"/>
                  </a:lnTo>
                  <a:lnTo>
                    <a:pt x="57671" y="47305"/>
                  </a:lnTo>
                  <a:lnTo>
                    <a:pt x="58044" y="46932"/>
                  </a:lnTo>
                  <a:lnTo>
                    <a:pt x="60527" y="44636"/>
                  </a:lnTo>
                  <a:lnTo>
                    <a:pt x="40600" y="44636"/>
                  </a:lnTo>
                  <a:lnTo>
                    <a:pt x="33088" y="48671"/>
                  </a:lnTo>
                  <a:lnTo>
                    <a:pt x="47242" y="47926"/>
                  </a:lnTo>
                  <a:lnTo>
                    <a:pt x="47242" y="63011"/>
                  </a:lnTo>
                  <a:lnTo>
                    <a:pt x="45069" y="63880"/>
                  </a:lnTo>
                  <a:lnTo>
                    <a:pt x="43828" y="64252"/>
                  </a:lnTo>
                  <a:lnTo>
                    <a:pt x="42524" y="64625"/>
                  </a:lnTo>
                  <a:lnTo>
                    <a:pt x="41034" y="64935"/>
                  </a:lnTo>
                  <a:lnTo>
                    <a:pt x="39358" y="65184"/>
                  </a:lnTo>
                  <a:lnTo>
                    <a:pt x="37434" y="65308"/>
                  </a:lnTo>
                  <a:lnTo>
                    <a:pt x="35323" y="65370"/>
                  </a:lnTo>
                  <a:lnTo>
                    <a:pt x="33461" y="65308"/>
                  </a:lnTo>
                  <a:lnTo>
                    <a:pt x="31598" y="65184"/>
                  </a:lnTo>
                  <a:lnTo>
                    <a:pt x="29798" y="64935"/>
                  </a:lnTo>
                  <a:lnTo>
                    <a:pt x="27998" y="64625"/>
                  </a:lnTo>
                  <a:lnTo>
                    <a:pt x="26322" y="64190"/>
                  </a:lnTo>
                  <a:lnTo>
                    <a:pt x="24645" y="63694"/>
                  </a:lnTo>
                  <a:lnTo>
                    <a:pt x="23031" y="63135"/>
                  </a:lnTo>
                  <a:lnTo>
                    <a:pt x="21479" y="62514"/>
                  </a:lnTo>
                  <a:lnTo>
                    <a:pt x="19989" y="61769"/>
                  </a:lnTo>
                  <a:lnTo>
                    <a:pt x="18562" y="60962"/>
                  </a:lnTo>
                  <a:lnTo>
                    <a:pt x="17134" y="60093"/>
                  </a:lnTo>
                  <a:lnTo>
                    <a:pt x="15830" y="59162"/>
                  </a:lnTo>
                  <a:lnTo>
                    <a:pt x="14527" y="58169"/>
                  </a:lnTo>
                  <a:lnTo>
                    <a:pt x="13285" y="57113"/>
                  </a:lnTo>
                  <a:lnTo>
                    <a:pt x="12168" y="55996"/>
                  </a:lnTo>
                  <a:lnTo>
                    <a:pt x="11050" y="54879"/>
                  </a:lnTo>
                  <a:lnTo>
                    <a:pt x="9995" y="53637"/>
                  </a:lnTo>
                  <a:lnTo>
                    <a:pt x="9001" y="52395"/>
                  </a:lnTo>
                  <a:lnTo>
                    <a:pt x="8070" y="51030"/>
                  </a:lnTo>
                  <a:lnTo>
                    <a:pt x="7201" y="49726"/>
                  </a:lnTo>
                  <a:lnTo>
                    <a:pt x="6394" y="48298"/>
                  </a:lnTo>
                  <a:lnTo>
                    <a:pt x="5649" y="46870"/>
                  </a:lnTo>
                  <a:lnTo>
                    <a:pt x="5028" y="45380"/>
                  </a:lnTo>
                  <a:lnTo>
                    <a:pt x="4408" y="43891"/>
                  </a:lnTo>
                  <a:lnTo>
                    <a:pt x="3849" y="42339"/>
                  </a:lnTo>
                  <a:lnTo>
                    <a:pt x="3414" y="40787"/>
                  </a:lnTo>
                  <a:lnTo>
                    <a:pt x="2980" y="39235"/>
                  </a:lnTo>
                  <a:lnTo>
                    <a:pt x="2669" y="37621"/>
                  </a:lnTo>
                  <a:lnTo>
                    <a:pt x="2421" y="36007"/>
                  </a:lnTo>
                  <a:lnTo>
                    <a:pt x="2235" y="34393"/>
                  </a:lnTo>
                  <a:lnTo>
                    <a:pt x="2111" y="32716"/>
                  </a:lnTo>
                  <a:lnTo>
                    <a:pt x="2111" y="31102"/>
                  </a:lnTo>
                  <a:lnTo>
                    <a:pt x="2111" y="29550"/>
                  </a:lnTo>
                  <a:lnTo>
                    <a:pt x="2235" y="28060"/>
                  </a:lnTo>
                  <a:lnTo>
                    <a:pt x="2359" y="26633"/>
                  </a:lnTo>
                  <a:lnTo>
                    <a:pt x="2607" y="25205"/>
                  </a:lnTo>
                  <a:lnTo>
                    <a:pt x="2856" y="23777"/>
                  </a:lnTo>
                  <a:lnTo>
                    <a:pt x="3228" y="22411"/>
                  </a:lnTo>
                  <a:lnTo>
                    <a:pt x="3601" y="21108"/>
                  </a:lnTo>
                  <a:lnTo>
                    <a:pt x="4035" y="19804"/>
                  </a:lnTo>
                  <a:lnTo>
                    <a:pt x="4594" y="18562"/>
                  </a:lnTo>
                  <a:lnTo>
                    <a:pt x="5153" y="17383"/>
                  </a:lnTo>
                  <a:lnTo>
                    <a:pt x="5773" y="16203"/>
                  </a:lnTo>
                  <a:lnTo>
                    <a:pt x="6394" y="15086"/>
                  </a:lnTo>
                  <a:lnTo>
                    <a:pt x="7139" y="14031"/>
                  </a:lnTo>
                  <a:lnTo>
                    <a:pt x="7884" y="12975"/>
                  </a:lnTo>
                  <a:lnTo>
                    <a:pt x="8691" y="12044"/>
                  </a:lnTo>
                  <a:lnTo>
                    <a:pt x="9560" y="11051"/>
                  </a:lnTo>
                  <a:lnTo>
                    <a:pt x="10429" y="10182"/>
                  </a:lnTo>
                  <a:lnTo>
                    <a:pt x="11360" y="9375"/>
                  </a:lnTo>
                  <a:lnTo>
                    <a:pt x="12354" y="8568"/>
                  </a:lnTo>
                  <a:lnTo>
                    <a:pt x="13347" y="7823"/>
                  </a:lnTo>
                  <a:lnTo>
                    <a:pt x="14402" y="7140"/>
                  </a:lnTo>
                  <a:lnTo>
                    <a:pt x="15520" y="6519"/>
                  </a:lnTo>
                  <a:lnTo>
                    <a:pt x="16637" y="5898"/>
                  </a:lnTo>
                  <a:lnTo>
                    <a:pt x="17755" y="5402"/>
                  </a:lnTo>
                  <a:lnTo>
                    <a:pt x="18996" y="4967"/>
                  </a:lnTo>
                  <a:lnTo>
                    <a:pt x="20176" y="4533"/>
                  </a:lnTo>
                  <a:lnTo>
                    <a:pt x="21417" y="4160"/>
                  </a:lnTo>
                  <a:lnTo>
                    <a:pt x="22721" y="3912"/>
                  </a:lnTo>
                  <a:lnTo>
                    <a:pt x="24025" y="3663"/>
                  </a:lnTo>
                  <a:lnTo>
                    <a:pt x="25390" y="3539"/>
                  </a:lnTo>
                  <a:lnTo>
                    <a:pt x="26694" y="3415"/>
                  </a:lnTo>
                  <a:lnTo>
                    <a:pt x="28122" y="3415"/>
                  </a:lnTo>
                  <a:lnTo>
                    <a:pt x="30108" y="3477"/>
                  </a:lnTo>
                  <a:lnTo>
                    <a:pt x="32033" y="3663"/>
                  </a:lnTo>
                  <a:lnTo>
                    <a:pt x="33771" y="3912"/>
                  </a:lnTo>
                  <a:lnTo>
                    <a:pt x="35447" y="4346"/>
                  </a:lnTo>
                  <a:lnTo>
                    <a:pt x="36999" y="4781"/>
                  </a:lnTo>
                  <a:lnTo>
                    <a:pt x="38489" y="5340"/>
                  </a:lnTo>
                  <a:lnTo>
                    <a:pt x="39855" y="5960"/>
                  </a:lnTo>
                  <a:lnTo>
                    <a:pt x="41096" y="6643"/>
                  </a:lnTo>
                  <a:lnTo>
                    <a:pt x="42276" y="7326"/>
                  </a:lnTo>
                  <a:lnTo>
                    <a:pt x="43331" y="8071"/>
                  </a:lnTo>
                  <a:lnTo>
                    <a:pt x="44324" y="8816"/>
                  </a:lnTo>
                  <a:lnTo>
                    <a:pt x="45256" y="9499"/>
                  </a:lnTo>
                  <a:lnTo>
                    <a:pt x="46870" y="10927"/>
                  </a:lnTo>
                  <a:lnTo>
                    <a:pt x="48173" y="12230"/>
                  </a:lnTo>
                  <a:lnTo>
                    <a:pt x="45876" y="15955"/>
                  </a:lnTo>
                  <a:lnTo>
                    <a:pt x="49167" y="15210"/>
                  </a:lnTo>
                  <a:lnTo>
                    <a:pt x="56927" y="7823"/>
                  </a:lnTo>
                  <a:lnTo>
                    <a:pt x="55126" y="6581"/>
                  </a:lnTo>
                  <a:lnTo>
                    <a:pt x="53947" y="5836"/>
                  </a:lnTo>
                  <a:lnTo>
                    <a:pt x="52581" y="5091"/>
                  </a:lnTo>
                  <a:lnTo>
                    <a:pt x="51029" y="4346"/>
                  </a:lnTo>
                  <a:lnTo>
                    <a:pt x="49167" y="3539"/>
                  </a:lnTo>
                  <a:lnTo>
                    <a:pt x="46994" y="2732"/>
                  </a:lnTo>
                  <a:lnTo>
                    <a:pt x="44511" y="1987"/>
                  </a:lnTo>
                  <a:lnTo>
                    <a:pt x="42835" y="1553"/>
                  </a:lnTo>
                  <a:lnTo>
                    <a:pt x="41158" y="1180"/>
                  </a:lnTo>
                  <a:lnTo>
                    <a:pt x="39358" y="808"/>
                  </a:lnTo>
                  <a:lnTo>
                    <a:pt x="37620" y="559"/>
                  </a:lnTo>
                  <a:lnTo>
                    <a:pt x="35758" y="311"/>
                  </a:lnTo>
                  <a:lnTo>
                    <a:pt x="33957" y="125"/>
                  </a:lnTo>
                  <a:lnTo>
                    <a:pt x="32033" y="63"/>
                  </a:lnTo>
                  <a:lnTo>
                    <a:pt x="30170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8013824" y="4853348"/>
              <a:ext cx="945199" cy="2534612"/>
            </a:xfrm>
            <a:custGeom>
              <a:rect b="b" l="l" r="r" t="t"/>
              <a:pathLst>
                <a:path extrusionOk="0" h="66425" w="24771">
                  <a:moveTo>
                    <a:pt x="7078" y="0"/>
                  </a:moveTo>
                  <a:lnTo>
                    <a:pt x="1" y="3414"/>
                  </a:lnTo>
                  <a:lnTo>
                    <a:pt x="7202" y="3414"/>
                  </a:lnTo>
                  <a:lnTo>
                    <a:pt x="7202" y="58354"/>
                  </a:lnTo>
                  <a:lnTo>
                    <a:pt x="7202" y="61458"/>
                  </a:lnTo>
                  <a:lnTo>
                    <a:pt x="7202" y="62079"/>
                  </a:lnTo>
                  <a:lnTo>
                    <a:pt x="7140" y="62638"/>
                  </a:lnTo>
                  <a:lnTo>
                    <a:pt x="6954" y="63134"/>
                  </a:lnTo>
                  <a:lnTo>
                    <a:pt x="6768" y="63569"/>
                  </a:lnTo>
                  <a:lnTo>
                    <a:pt x="6395" y="64128"/>
                  </a:lnTo>
                  <a:lnTo>
                    <a:pt x="5961" y="64748"/>
                  </a:lnTo>
                  <a:lnTo>
                    <a:pt x="4657" y="66424"/>
                  </a:lnTo>
                  <a:lnTo>
                    <a:pt x="21294" y="66424"/>
                  </a:lnTo>
                  <a:lnTo>
                    <a:pt x="24771" y="64376"/>
                  </a:lnTo>
                  <a:lnTo>
                    <a:pt x="22349" y="64128"/>
                  </a:lnTo>
                  <a:lnTo>
                    <a:pt x="19990" y="63879"/>
                  </a:lnTo>
                  <a:lnTo>
                    <a:pt x="18935" y="63755"/>
                  </a:lnTo>
                  <a:lnTo>
                    <a:pt x="18066" y="63569"/>
                  </a:lnTo>
                  <a:lnTo>
                    <a:pt x="17756" y="63445"/>
                  </a:lnTo>
                  <a:lnTo>
                    <a:pt x="17445" y="63321"/>
                  </a:lnTo>
                  <a:lnTo>
                    <a:pt x="17135" y="63134"/>
                  </a:lnTo>
                  <a:lnTo>
                    <a:pt x="16949" y="62886"/>
                  </a:lnTo>
                  <a:lnTo>
                    <a:pt x="16762" y="62638"/>
                  </a:lnTo>
                  <a:lnTo>
                    <a:pt x="16576" y="62327"/>
                  </a:lnTo>
                  <a:lnTo>
                    <a:pt x="16452" y="62017"/>
                  </a:lnTo>
                  <a:lnTo>
                    <a:pt x="16390" y="61582"/>
                  </a:lnTo>
                  <a:lnTo>
                    <a:pt x="16266" y="60651"/>
                  </a:lnTo>
                  <a:lnTo>
                    <a:pt x="16204" y="59410"/>
                  </a:lnTo>
                  <a:lnTo>
                    <a:pt x="16204" y="58354"/>
                  </a:lnTo>
                  <a:lnTo>
                    <a:pt x="16204" y="6146"/>
                  </a:lnTo>
                  <a:lnTo>
                    <a:pt x="16266" y="5587"/>
                  </a:lnTo>
                  <a:lnTo>
                    <a:pt x="16452" y="4470"/>
                  </a:lnTo>
                  <a:lnTo>
                    <a:pt x="16700" y="3539"/>
                  </a:lnTo>
                  <a:lnTo>
                    <a:pt x="17011" y="2794"/>
                  </a:lnTo>
                  <a:lnTo>
                    <a:pt x="17445" y="2173"/>
                  </a:lnTo>
                  <a:lnTo>
                    <a:pt x="18004" y="1676"/>
                  </a:lnTo>
                  <a:lnTo>
                    <a:pt x="18687" y="1117"/>
                  </a:lnTo>
                  <a:lnTo>
                    <a:pt x="19494" y="621"/>
                  </a:lnTo>
                  <a:lnTo>
                    <a:pt x="20487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8985008" y="5743946"/>
              <a:ext cx="1165483" cy="1712661"/>
            </a:xfrm>
            <a:custGeom>
              <a:rect b="b" l="l" r="r" t="t"/>
              <a:pathLst>
                <a:path extrusionOk="0" h="44884" w="30544">
                  <a:moveTo>
                    <a:pt x="18748" y="3105"/>
                  </a:moveTo>
                  <a:lnTo>
                    <a:pt x="19679" y="3167"/>
                  </a:lnTo>
                  <a:lnTo>
                    <a:pt x="20549" y="3291"/>
                  </a:lnTo>
                  <a:lnTo>
                    <a:pt x="21480" y="3539"/>
                  </a:lnTo>
                  <a:lnTo>
                    <a:pt x="22287" y="3788"/>
                  </a:lnTo>
                  <a:lnTo>
                    <a:pt x="23094" y="4222"/>
                  </a:lnTo>
                  <a:lnTo>
                    <a:pt x="23839" y="4657"/>
                  </a:lnTo>
                  <a:lnTo>
                    <a:pt x="24584" y="5153"/>
                  </a:lnTo>
                  <a:lnTo>
                    <a:pt x="25267" y="5712"/>
                  </a:lnTo>
                  <a:lnTo>
                    <a:pt x="25825" y="6271"/>
                  </a:lnTo>
                  <a:lnTo>
                    <a:pt x="26384" y="6954"/>
                  </a:lnTo>
                  <a:lnTo>
                    <a:pt x="26819" y="7574"/>
                  </a:lnTo>
                  <a:lnTo>
                    <a:pt x="27253" y="8257"/>
                  </a:lnTo>
                  <a:lnTo>
                    <a:pt x="27564" y="9002"/>
                  </a:lnTo>
                  <a:lnTo>
                    <a:pt x="27750" y="9685"/>
                  </a:lnTo>
                  <a:lnTo>
                    <a:pt x="27936" y="10430"/>
                  </a:lnTo>
                  <a:lnTo>
                    <a:pt x="27998" y="11113"/>
                  </a:lnTo>
                  <a:lnTo>
                    <a:pt x="27936" y="11547"/>
                  </a:lnTo>
                  <a:lnTo>
                    <a:pt x="27812" y="11982"/>
                  </a:lnTo>
                  <a:lnTo>
                    <a:pt x="27564" y="12292"/>
                  </a:lnTo>
                  <a:lnTo>
                    <a:pt x="27253" y="12603"/>
                  </a:lnTo>
                  <a:lnTo>
                    <a:pt x="26881" y="12913"/>
                  </a:lnTo>
                  <a:lnTo>
                    <a:pt x="26446" y="13161"/>
                  </a:lnTo>
                  <a:lnTo>
                    <a:pt x="25267" y="13658"/>
                  </a:lnTo>
                  <a:lnTo>
                    <a:pt x="8319" y="20983"/>
                  </a:lnTo>
                  <a:lnTo>
                    <a:pt x="8133" y="18500"/>
                  </a:lnTo>
                  <a:lnTo>
                    <a:pt x="8009" y="17259"/>
                  </a:lnTo>
                  <a:lnTo>
                    <a:pt x="8009" y="16079"/>
                  </a:lnTo>
                  <a:lnTo>
                    <a:pt x="8009" y="15148"/>
                  </a:lnTo>
                  <a:lnTo>
                    <a:pt x="8071" y="14279"/>
                  </a:lnTo>
                  <a:lnTo>
                    <a:pt x="8195" y="13410"/>
                  </a:lnTo>
                  <a:lnTo>
                    <a:pt x="8319" y="12603"/>
                  </a:lnTo>
                  <a:lnTo>
                    <a:pt x="8505" y="11858"/>
                  </a:lnTo>
                  <a:lnTo>
                    <a:pt x="8691" y="11113"/>
                  </a:lnTo>
                  <a:lnTo>
                    <a:pt x="8878" y="10430"/>
                  </a:lnTo>
                  <a:lnTo>
                    <a:pt x="9188" y="9809"/>
                  </a:lnTo>
                  <a:lnTo>
                    <a:pt x="9436" y="9188"/>
                  </a:lnTo>
                  <a:lnTo>
                    <a:pt x="9747" y="8568"/>
                  </a:lnTo>
                  <a:lnTo>
                    <a:pt x="10430" y="7512"/>
                  </a:lnTo>
                  <a:lnTo>
                    <a:pt x="11175" y="6581"/>
                  </a:lnTo>
                  <a:lnTo>
                    <a:pt x="11982" y="5774"/>
                  </a:lnTo>
                  <a:lnTo>
                    <a:pt x="12789" y="5091"/>
                  </a:lnTo>
                  <a:lnTo>
                    <a:pt x="13720" y="4532"/>
                  </a:lnTo>
                  <a:lnTo>
                    <a:pt x="14589" y="4098"/>
                  </a:lnTo>
                  <a:lnTo>
                    <a:pt x="15458" y="3725"/>
                  </a:lnTo>
                  <a:lnTo>
                    <a:pt x="16327" y="3415"/>
                  </a:lnTo>
                  <a:lnTo>
                    <a:pt x="17196" y="3229"/>
                  </a:lnTo>
                  <a:lnTo>
                    <a:pt x="18003" y="3105"/>
                  </a:lnTo>
                  <a:close/>
                  <a:moveTo>
                    <a:pt x="21356" y="1"/>
                  </a:moveTo>
                  <a:lnTo>
                    <a:pt x="20424" y="63"/>
                  </a:lnTo>
                  <a:lnTo>
                    <a:pt x="19493" y="125"/>
                  </a:lnTo>
                  <a:lnTo>
                    <a:pt x="18624" y="187"/>
                  </a:lnTo>
                  <a:lnTo>
                    <a:pt x="17693" y="373"/>
                  </a:lnTo>
                  <a:lnTo>
                    <a:pt x="16762" y="559"/>
                  </a:lnTo>
                  <a:lnTo>
                    <a:pt x="15831" y="746"/>
                  </a:lnTo>
                  <a:lnTo>
                    <a:pt x="14899" y="1056"/>
                  </a:lnTo>
                  <a:lnTo>
                    <a:pt x="13968" y="1366"/>
                  </a:lnTo>
                  <a:lnTo>
                    <a:pt x="13037" y="1677"/>
                  </a:lnTo>
                  <a:lnTo>
                    <a:pt x="12106" y="2111"/>
                  </a:lnTo>
                  <a:lnTo>
                    <a:pt x="11237" y="2546"/>
                  </a:lnTo>
                  <a:lnTo>
                    <a:pt x="10368" y="3043"/>
                  </a:lnTo>
                  <a:lnTo>
                    <a:pt x="9498" y="3539"/>
                  </a:lnTo>
                  <a:lnTo>
                    <a:pt x="8691" y="4098"/>
                  </a:lnTo>
                  <a:lnTo>
                    <a:pt x="7884" y="4719"/>
                  </a:lnTo>
                  <a:lnTo>
                    <a:pt x="7077" y="5339"/>
                  </a:lnTo>
                  <a:lnTo>
                    <a:pt x="6332" y="6084"/>
                  </a:lnTo>
                  <a:lnTo>
                    <a:pt x="5588" y="6767"/>
                  </a:lnTo>
                  <a:lnTo>
                    <a:pt x="4905" y="7574"/>
                  </a:lnTo>
                  <a:lnTo>
                    <a:pt x="4222" y="8381"/>
                  </a:lnTo>
                  <a:lnTo>
                    <a:pt x="3601" y="9250"/>
                  </a:lnTo>
                  <a:lnTo>
                    <a:pt x="2980" y="10182"/>
                  </a:lnTo>
                  <a:lnTo>
                    <a:pt x="2484" y="11113"/>
                  </a:lnTo>
                  <a:lnTo>
                    <a:pt x="1987" y="12106"/>
                  </a:lnTo>
                  <a:lnTo>
                    <a:pt x="1552" y="13099"/>
                  </a:lnTo>
                  <a:lnTo>
                    <a:pt x="1118" y="14217"/>
                  </a:lnTo>
                  <a:lnTo>
                    <a:pt x="807" y="15334"/>
                  </a:lnTo>
                  <a:lnTo>
                    <a:pt x="497" y="16452"/>
                  </a:lnTo>
                  <a:lnTo>
                    <a:pt x="311" y="17693"/>
                  </a:lnTo>
                  <a:lnTo>
                    <a:pt x="125" y="18935"/>
                  </a:lnTo>
                  <a:lnTo>
                    <a:pt x="0" y="20238"/>
                  </a:lnTo>
                  <a:lnTo>
                    <a:pt x="0" y="21542"/>
                  </a:lnTo>
                  <a:lnTo>
                    <a:pt x="0" y="22908"/>
                  </a:lnTo>
                  <a:lnTo>
                    <a:pt x="125" y="24211"/>
                  </a:lnTo>
                  <a:lnTo>
                    <a:pt x="311" y="25577"/>
                  </a:lnTo>
                  <a:lnTo>
                    <a:pt x="559" y="26943"/>
                  </a:lnTo>
                  <a:lnTo>
                    <a:pt x="870" y="28309"/>
                  </a:lnTo>
                  <a:lnTo>
                    <a:pt x="1242" y="29612"/>
                  </a:lnTo>
                  <a:lnTo>
                    <a:pt x="1739" y="30978"/>
                  </a:lnTo>
                  <a:lnTo>
                    <a:pt x="2235" y="32282"/>
                  </a:lnTo>
                  <a:lnTo>
                    <a:pt x="2856" y="33585"/>
                  </a:lnTo>
                  <a:lnTo>
                    <a:pt x="3601" y="34827"/>
                  </a:lnTo>
                  <a:lnTo>
                    <a:pt x="4346" y="36006"/>
                  </a:lnTo>
                  <a:lnTo>
                    <a:pt x="5215" y="37186"/>
                  </a:lnTo>
                  <a:lnTo>
                    <a:pt x="6146" y="38303"/>
                  </a:lnTo>
                  <a:lnTo>
                    <a:pt x="7202" y="39359"/>
                  </a:lnTo>
                  <a:lnTo>
                    <a:pt x="8319" y="40352"/>
                  </a:lnTo>
                  <a:lnTo>
                    <a:pt x="9498" y="41221"/>
                  </a:lnTo>
                  <a:lnTo>
                    <a:pt x="10368" y="41842"/>
                  </a:lnTo>
                  <a:lnTo>
                    <a:pt x="11299" y="42401"/>
                  </a:lnTo>
                  <a:lnTo>
                    <a:pt x="12168" y="42835"/>
                  </a:lnTo>
                  <a:lnTo>
                    <a:pt x="13037" y="43270"/>
                  </a:lnTo>
                  <a:lnTo>
                    <a:pt x="13906" y="43580"/>
                  </a:lnTo>
                  <a:lnTo>
                    <a:pt x="14713" y="43891"/>
                  </a:lnTo>
                  <a:lnTo>
                    <a:pt x="15582" y="44139"/>
                  </a:lnTo>
                  <a:lnTo>
                    <a:pt x="16389" y="44325"/>
                  </a:lnTo>
                  <a:lnTo>
                    <a:pt x="17941" y="44635"/>
                  </a:lnTo>
                  <a:lnTo>
                    <a:pt x="19369" y="44822"/>
                  </a:lnTo>
                  <a:lnTo>
                    <a:pt x="20735" y="44884"/>
                  </a:lnTo>
                  <a:lnTo>
                    <a:pt x="22908" y="44884"/>
                  </a:lnTo>
                  <a:lnTo>
                    <a:pt x="23963" y="44822"/>
                  </a:lnTo>
                  <a:lnTo>
                    <a:pt x="25018" y="44698"/>
                  </a:lnTo>
                  <a:lnTo>
                    <a:pt x="26136" y="44573"/>
                  </a:lnTo>
                  <a:lnTo>
                    <a:pt x="27191" y="44325"/>
                  </a:lnTo>
                  <a:lnTo>
                    <a:pt x="28308" y="44077"/>
                  </a:lnTo>
                  <a:lnTo>
                    <a:pt x="29426" y="43704"/>
                  </a:lnTo>
                  <a:lnTo>
                    <a:pt x="30543" y="43270"/>
                  </a:lnTo>
                  <a:lnTo>
                    <a:pt x="30543" y="39793"/>
                  </a:lnTo>
                  <a:lnTo>
                    <a:pt x="29115" y="39980"/>
                  </a:lnTo>
                  <a:lnTo>
                    <a:pt x="27564" y="40042"/>
                  </a:lnTo>
                  <a:lnTo>
                    <a:pt x="26756" y="39980"/>
                  </a:lnTo>
                  <a:lnTo>
                    <a:pt x="25949" y="39917"/>
                  </a:lnTo>
                  <a:lnTo>
                    <a:pt x="25142" y="39855"/>
                  </a:lnTo>
                  <a:lnTo>
                    <a:pt x="24335" y="39731"/>
                  </a:lnTo>
                  <a:lnTo>
                    <a:pt x="23528" y="39545"/>
                  </a:lnTo>
                  <a:lnTo>
                    <a:pt x="22721" y="39297"/>
                  </a:lnTo>
                  <a:lnTo>
                    <a:pt x="21976" y="39048"/>
                  </a:lnTo>
                  <a:lnTo>
                    <a:pt x="21169" y="38738"/>
                  </a:lnTo>
                  <a:lnTo>
                    <a:pt x="20424" y="38428"/>
                  </a:lnTo>
                  <a:lnTo>
                    <a:pt x="19679" y="38055"/>
                  </a:lnTo>
                  <a:lnTo>
                    <a:pt x="18935" y="37683"/>
                  </a:lnTo>
                  <a:lnTo>
                    <a:pt x="18252" y="37186"/>
                  </a:lnTo>
                  <a:lnTo>
                    <a:pt x="17507" y="36751"/>
                  </a:lnTo>
                  <a:lnTo>
                    <a:pt x="16824" y="36255"/>
                  </a:lnTo>
                  <a:lnTo>
                    <a:pt x="16203" y="35696"/>
                  </a:lnTo>
                  <a:lnTo>
                    <a:pt x="15520" y="35075"/>
                  </a:lnTo>
                  <a:lnTo>
                    <a:pt x="14899" y="34455"/>
                  </a:lnTo>
                  <a:lnTo>
                    <a:pt x="14279" y="33834"/>
                  </a:lnTo>
                  <a:lnTo>
                    <a:pt x="13720" y="33151"/>
                  </a:lnTo>
                  <a:lnTo>
                    <a:pt x="13161" y="32406"/>
                  </a:lnTo>
                  <a:lnTo>
                    <a:pt x="12602" y="31661"/>
                  </a:lnTo>
                  <a:lnTo>
                    <a:pt x="12106" y="30854"/>
                  </a:lnTo>
                  <a:lnTo>
                    <a:pt x="11609" y="30047"/>
                  </a:lnTo>
                  <a:lnTo>
                    <a:pt x="11113" y="29178"/>
                  </a:lnTo>
                  <a:lnTo>
                    <a:pt x="10678" y="28309"/>
                  </a:lnTo>
                  <a:lnTo>
                    <a:pt x="10243" y="27378"/>
                  </a:lnTo>
                  <a:lnTo>
                    <a:pt x="9871" y="26446"/>
                  </a:lnTo>
                  <a:lnTo>
                    <a:pt x="9498" y="25453"/>
                  </a:lnTo>
                  <a:lnTo>
                    <a:pt x="9188" y="24460"/>
                  </a:lnTo>
                  <a:lnTo>
                    <a:pt x="8878" y="23467"/>
                  </a:lnTo>
                  <a:lnTo>
                    <a:pt x="8629" y="22349"/>
                  </a:lnTo>
                  <a:lnTo>
                    <a:pt x="8381" y="21294"/>
                  </a:lnTo>
                  <a:lnTo>
                    <a:pt x="15582" y="20735"/>
                  </a:lnTo>
                  <a:lnTo>
                    <a:pt x="30543" y="14651"/>
                  </a:lnTo>
                  <a:lnTo>
                    <a:pt x="30543" y="2360"/>
                  </a:lnTo>
                  <a:lnTo>
                    <a:pt x="29488" y="1801"/>
                  </a:lnTo>
                  <a:lnTo>
                    <a:pt x="28371" y="1304"/>
                  </a:lnTo>
                  <a:lnTo>
                    <a:pt x="27253" y="932"/>
                  </a:lnTo>
                  <a:lnTo>
                    <a:pt x="26136" y="621"/>
                  </a:lnTo>
                  <a:lnTo>
                    <a:pt x="24956" y="311"/>
                  </a:lnTo>
                  <a:lnTo>
                    <a:pt x="23715" y="187"/>
                  </a:lnTo>
                  <a:lnTo>
                    <a:pt x="22535" y="63"/>
                  </a:lnTo>
                  <a:lnTo>
                    <a:pt x="2135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10"/>
          <p:cNvSpPr/>
          <p:nvPr/>
        </p:nvSpPr>
        <p:spPr>
          <a:xfrm>
            <a:off x="5788152" y="4800600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Confidential and Proprietary</a:t>
            </a:r>
            <a:endParaRPr b="0" i="0" sz="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137160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Char char="●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  <a:defRPr sz="2400">
                <a:solidFill>
                  <a:srgbClr val="999999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  <a:defRPr sz="2400">
                <a:solidFill>
                  <a:srgbClr val="999999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■"/>
              <a:defRPr sz="2400">
                <a:solidFill>
                  <a:srgbClr val="999999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  <a:defRPr sz="1800">
                <a:solidFill>
                  <a:srgbClr val="999999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  <a:defRPr sz="1800">
                <a:solidFill>
                  <a:srgbClr val="999999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■"/>
              <a:defRPr sz="1800">
                <a:solidFill>
                  <a:srgbClr val="999999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  <a:defRPr sz="1800">
                <a:solidFill>
                  <a:srgbClr val="999999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  <a:defRPr sz="1800">
                <a:solidFill>
                  <a:srgbClr val="999999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■"/>
              <a:defRPr sz="1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dshaikh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fa9DLxDtPtc" TargetMode="External"/><Relationship Id="rId4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_h5raO6MRs8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www.youtube.com/watch?v=_h5raO6MRs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6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://www.bhg.com/shop/dc-cdv365l-cdv-365-l-36-drop-in-liquid-propane-cooktop-with-5-sealed-burners-sleek-design-variable-speed-controls-ergonomic-metal-dial-design-continuous-grates-and-optional-downdraft-ventilation-in-stainless-steel-p936b7e78e1e0203d4c6c24330c56daee.html" TargetMode="External"/><Relationship Id="rId5" Type="http://schemas.openxmlformats.org/officeDocument/2006/relationships/hyperlink" Target="https://design101-forum.udacity.com/t/what-is-your-example-of-a-wrong-system-image/48?page=5" TargetMode="External"/><Relationship Id="rId6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youtube.com/watch?v=fa9DLxDtPtc" TargetMode="External"/><Relationship Id="rId4" Type="http://schemas.openxmlformats.org/officeDocument/2006/relationships/image" Target="../media/image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://www.wired.com/wp-content/uploads/images_blogs/design/2014/03/15-saltshaker-660x495.jpg" TargetMode="External"/><Relationship Id="rId5" Type="http://schemas.openxmlformats.org/officeDocument/2006/relationships/hyperlink" Target="http://www.wired.com/wp-content/uploads/images_blogs/design/2014/03/08_rainboot-660x495.jpg" TargetMode="External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heverge.com/2013/1/31/3938182/google-glass-revealed-in-fcc-filing" TargetMode="External"/><Relationship Id="rId4" Type="http://schemas.openxmlformats.org/officeDocument/2006/relationships/hyperlink" Target="https://www.cnet.com/news/denso-vacuum-shoes-ces-2017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gv.com" TargetMode="External"/><Relationship Id="rId4" Type="http://schemas.openxmlformats.org/officeDocument/2006/relationships/hyperlink" Target="http://www.usability.gov/" TargetMode="External"/><Relationship Id="rId5" Type="http://schemas.openxmlformats.org/officeDocument/2006/relationships/hyperlink" Target="http://www.uxmatters.com/topics/user-research/" TargetMode="External"/><Relationship Id="rId6" Type="http://schemas.openxmlformats.org/officeDocument/2006/relationships/hyperlink" Target="https://www.nngroup.com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youtube.com/watch?v=137XnWlUTKY" TargetMode="External"/><Relationship Id="rId4" Type="http://schemas.openxmlformats.org/officeDocument/2006/relationships/image" Target="../media/image27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2.png"/><Relationship Id="rId4" Type="http://schemas.openxmlformats.org/officeDocument/2006/relationships/hyperlink" Target="http://www.google.com/about/careers/student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3A9F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Centered/Experience Design and Research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685800" y="3957525"/>
            <a:ext cx="99003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Dawn Shaikh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adshaikh@gmail.com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(LinkedIn)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26AF"/>
                </a:solidFill>
              </a:rPr>
              <a:t>Human Centered Design</a:t>
            </a:r>
            <a:endParaRPr>
              <a:solidFill>
                <a:srgbClr val="9B26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26AF"/>
                </a:solidFill>
              </a:rPr>
              <a:t>User Centered Design</a:t>
            </a:r>
            <a:endParaRPr>
              <a:solidFill>
                <a:srgbClr val="9B26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26AF"/>
                </a:solidFill>
              </a:rPr>
              <a:t>User Experience</a:t>
            </a:r>
            <a:endParaRPr>
              <a:solidFill>
                <a:srgbClr val="9B26A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7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Human Centered Design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37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According to IDEO, Human Centered is a belief that all problems, even ones as complex as poverty and clean water, are solvable.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HCD is deeply rooted in the notion that the people who face the problems every day are the key to solving the problems.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HCD focuses on working with communities to test and build products that meet their needs.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Centered Design/User Experience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User Centered Design can be considered a subset of Human Centered Design.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Instead of focusing on all humans, UCD focuses on the target users for a given product or experience -- UCD is an approach to design that grounds the process in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about the people who use the product.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UCD is a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that leads to the User Experience.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Centered Design/User Experience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 goal of UCD is to offer products and experience that will support users’ beliefs, values, attitudes, and habits.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 order to do this, UCD is deeply rooted in understanding users and their interactions with existing and proposed solutions.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No guesses, no opinions.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UCD is the combination of design thinking and research.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457200" y="6878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Experiences are dynamic and change over time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0" y="1924581"/>
            <a:ext cx="2765738" cy="224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00" y="1720554"/>
            <a:ext cx="2186999" cy="26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311"/>
            <a:ext cx="6858002" cy="365887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experience online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experience online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angouts.png"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0" y="1035152"/>
            <a:ext cx="6858000" cy="362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User experience online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0" y="1210367"/>
            <a:ext cx="6858004" cy="350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B2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4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UCD process answers these 4 core questions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44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WHO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are you designing for?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users’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users need to perform?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 what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will the product/feature be used?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00" y="1193721"/>
            <a:ext cx="2942700" cy="22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EA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basics from Norman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A9F4"/>
                </a:solidFill>
                <a:latin typeface="Oswald"/>
                <a:ea typeface="Oswald"/>
                <a:cs typeface="Oswald"/>
                <a:sym typeface="Oswald"/>
              </a:rPr>
              <a:t>What will we cover today?</a:t>
            </a:r>
            <a:endParaRPr sz="3600">
              <a:solidFill>
                <a:srgbClr val="03A9F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User Experience/User Centered Design</a:t>
            </a:r>
            <a:endParaRPr sz="1800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Basics from Don Norman</a:t>
            </a:r>
            <a:endParaRPr sz="1800">
              <a:solidFill>
                <a:srgbClr val="2525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does UX fit into the development cycle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A4"/>
                </a:solidFill>
              </a:rPr>
              <a:t>Products and features that are designed well meet users needs while being discoverable and understandable.</a:t>
            </a:r>
            <a:r>
              <a:rPr lang="en">
                <a:solidFill>
                  <a:srgbClr val="00BEA4"/>
                </a:solidFill>
              </a:rPr>
              <a:t> </a:t>
            </a:r>
            <a:endParaRPr>
              <a:solidFill>
                <a:srgbClr val="00BEA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Focusing on the users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47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Discoverable? Is it possible to figure out what actions are possible and where and how to perform them?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Understandable? What does it all mean? How is it supposed to be used?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Focus on the actual target users -- engineers often think logically and this is not true for all users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900" y="950084"/>
            <a:ext cx="27717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iginal comic posted to Reddit by Neonnoodle, check it out here:&#10;&#10;- The comic - http://imgur.com/6ETb4.gif&#10;- Reddit post - http://redd.it/df8cd&#10;&#10;&#10;Animation by Guy Collins (unfortunatejordan).&#10;&#10;- http://www.youtube.com/user/guyjcollins&#10;&#10;&#10;Music by Kevin MacLeod (incompetech.com), titled &quot;Comic Plodding&quot;" id="261" name="Google Shape;261;p48" title="The Scrollwhe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128587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 </a:t>
            </a: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ala Norman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49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Mappings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Conceptual Model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25" y="1098109"/>
            <a:ext cx="2942700" cy="17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0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 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 are the relationship between the physical object and the user. They are based on the abilities of the user. Users know they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can do something.</a:t>
            </a:r>
            <a:endParaRPr b="1"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 enhance the affordance of something - a mark or sound to indicate the appropriate behavior or a perceived affordance. Users know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to do.</a:t>
            </a:r>
            <a:endParaRPr b="1"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900" y="492884"/>
            <a:ext cx="2942700" cy="244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625" y="3184700"/>
            <a:ext cx="2763250" cy="17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 guide actions or eases interpretations. For example, you cannot move the cursor beyond the screen. Or you cannot type outside the “slide” when creating presentations.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00" y="405349"/>
            <a:ext cx="3458400" cy="18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Mappings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Mapping is the relationship between control and effect. A good example is the vertical scroll bar - it roughly shows the place in the document.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3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Mappings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Feedback communicates the results of an action. It must be immediate. Feedback should always be intentional and thoughtfully planned.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567" y="1215942"/>
            <a:ext cx="3256224" cy="136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</p:pic>
      <p:sp>
        <p:nvSpPr>
          <p:cNvPr id="302" name="Google Shape;302;p53">
            <a:hlinkClick r:id="rId5"/>
          </p:cNvPr>
          <p:cNvSpPr/>
          <p:nvPr/>
        </p:nvSpPr>
        <p:spPr>
          <a:xfrm>
            <a:off x="5392125" y="1178350"/>
            <a:ext cx="3337200" cy="1470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4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BEA4"/>
                </a:solidFill>
                <a:latin typeface="Oswald"/>
                <a:ea typeface="Oswald"/>
                <a:cs typeface="Oswald"/>
                <a:sym typeface="Oswald"/>
              </a:rPr>
              <a:t>6 principles of UCD</a:t>
            </a:r>
            <a:endParaRPr sz="3600">
              <a:solidFill>
                <a:srgbClr val="00BEA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54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Affordances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Signifiers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Mappings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Conceptual Model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 Conceptual Model is a personalized, explanation that is highly simplified of how something works that can be used to predict behavior for future events and uses. It is often inferred and not highly accurate.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A4"/>
                </a:solidFill>
              </a:rPr>
              <a:t>These principles enable you to fully answer the 4 core questions… who | needs | tasks | environment.</a:t>
            </a:r>
            <a:endParaRPr>
              <a:solidFill>
                <a:srgbClr val="00BEA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27B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consider some experiences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A4"/>
                </a:solidFill>
              </a:rPr>
              <a:t>Sounds easy. Right?</a:t>
            </a:r>
            <a:endParaRPr>
              <a:solidFill>
                <a:srgbClr val="00BEA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A4"/>
                </a:solidFill>
              </a:rPr>
              <a:t>The hard part is getting all the disciplines aligned. Why?</a:t>
            </a:r>
            <a:endParaRPr>
              <a:solidFill>
                <a:srgbClr val="00BEA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C34A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UX fit into a development cycle?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it’s a team effort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p58"/>
          <p:cNvSpPr/>
          <p:nvPr/>
        </p:nvSpPr>
        <p:spPr>
          <a:xfrm>
            <a:off x="5195670" y="2207147"/>
            <a:ext cx="1201200" cy="9009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8"/>
          <p:cNvSpPr/>
          <p:nvPr/>
        </p:nvSpPr>
        <p:spPr>
          <a:xfrm>
            <a:off x="6396983" y="1149049"/>
            <a:ext cx="1016400" cy="762300"/>
          </a:xfrm>
          <a:prstGeom prst="ellipse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8"/>
          <p:cNvSpPr/>
          <p:nvPr/>
        </p:nvSpPr>
        <p:spPr>
          <a:xfrm>
            <a:off x="4396775" y="754088"/>
            <a:ext cx="1657500" cy="12432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8"/>
          <p:cNvSpPr/>
          <p:nvPr/>
        </p:nvSpPr>
        <p:spPr>
          <a:xfrm>
            <a:off x="6054369" y="2969178"/>
            <a:ext cx="2632500" cy="1974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8"/>
          <p:cNvSpPr/>
          <p:nvPr/>
        </p:nvSpPr>
        <p:spPr>
          <a:xfrm>
            <a:off x="6769927" y="1989755"/>
            <a:ext cx="1201200" cy="900900"/>
          </a:xfrm>
          <a:prstGeom prst="ellipse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it’s a team effort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59"/>
          <p:cNvSpPr/>
          <p:nvPr/>
        </p:nvSpPr>
        <p:spPr>
          <a:xfrm>
            <a:off x="5195670" y="2207147"/>
            <a:ext cx="1201200" cy="9009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6396983" y="1149049"/>
            <a:ext cx="1016400" cy="762300"/>
          </a:xfrm>
          <a:prstGeom prst="ellipse">
            <a:avLst/>
          </a:prstGeom>
          <a:solidFill>
            <a:srgbClr val="FDB515">
              <a:alpha val="4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4396775" y="754088"/>
            <a:ext cx="1657500" cy="1243200"/>
          </a:xfrm>
          <a:prstGeom prst="ellipse">
            <a:avLst/>
          </a:prstGeom>
          <a:solidFill>
            <a:srgbClr val="6D9EEB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9"/>
          <p:cNvSpPr/>
          <p:nvPr/>
        </p:nvSpPr>
        <p:spPr>
          <a:xfrm>
            <a:off x="6054369" y="2969178"/>
            <a:ext cx="2632500" cy="1974300"/>
          </a:xfrm>
          <a:prstGeom prst="ellipse">
            <a:avLst/>
          </a:prstGeom>
          <a:solidFill>
            <a:srgbClr val="6D9EEB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9"/>
          <p:cNvSpPr/>
          <p:nvPr/>
        </p:nvSpPr>
        <p:spPr>
          <a:xfrm>
            <a:off x="6769927" y="1989755"/>
            <a:ext cx="1201200" cy="900900"/>
          </a:xfrm>
          <a:prstGeom prst="ellipse">
            <a:avLst/>
          </a:prstGeom>
          <a:solidFill>
            <a:srgbClr val="FDB515">
              <a:alpha val="4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098088" y="3108056"/>
            <a:ext cx="1058100" cy="7935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 Research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156188" y="2515125"/>
            <a:ext cx="1142700" cy="8571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Interaction Design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1761938" y="2112144"/>
            <a:ext cx="1142700" cy="8571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 Design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59"/>
          <p:cNvSpPr txBox="1"/>
          <p:nvPr/>
        </p:nvSpPr>
        <p:spPr>
          <a:xfrm>
            <a:off x="3521675" y="3596981"/>
            <a:ext cx="1749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Design Producing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Motion Design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Industrial Design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UX Engineering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UI Writing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C34A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a basic example</a:t>
            </a:r>
            <a:endParaRPr/>
          </a:p>
        </p:txBody>
      </p:sp>
      <p:sp>
        <p:nvSpPr>
          <p:cNvPr id="356" name="Google Shape;356;p6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/>
          <p:nvPr/>
        </p:nvSpPr>
        <p:spPr>
          <a:xfrm>
            <a:off x="1246800" y="1080544"/>
            <a:ext cx="6650400" cy="3414600"/>
          </a:xfrm>
          <a:prstGeom prst="cloudCallout">
            <a:avLst>
              <a:gd fmla="val -64068" name="adj1"/>
              <a:gd fmla="val 52026" name="adj2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Let's make an awesome experience for watching video on the web!</a:t>
            </a:r>
            <a:endParaRPr sz="3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someone has an idea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UX Research can help you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Google Shape;369;p6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2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Answer those 4 core questions…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WHO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are you designing for?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users’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users need to perform?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 what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will the product/feature be used?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by utilizing a variety of methods.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/>
          <p:nvPr/>
        </p:nvSpPr>
        <p:spPr>
          <a:xfrm>
            <a:off x="242100" y="1082494"/>
            <a:ext cx="2443500" cy="1218900"/>
          </a:xfrm>
          <a:prstGeom prst="wedgeRoundRectCallout">
            <a:avLst>
              <a:gd fmla="val -50473" name="adj1"/>
              <a:gd fmla="val 7979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do people do for fun online?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63"/>
          <p:cNvSpPr/>
          <p:nvPr/>
        </p:nvSpPr>
        <p:spPr>
          <a:xfrm>
            <a:off x="3089025" y="1082494"/>
            <a:ext cx="2443500" cy="1218900"/>
          </a:xfrm>
          <a:prstGeom prst="wedgeRoundRectCallout">
            <a:avLst>
              <a:gd fmla="val 49528" name="adj1"/>
              <a:gd fmla="val 7538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Who watches videos online? Why?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63"/>
          <p:cNvSpPr/>
          <p:nvPr/>
        </p:nvSpPr>
        <p:spPr>
          <a:xfrm>
            <a:off x="3162675" y="2948294"/>
            <a:ext cx="2443500" cy="1218900"/>
          </a:xfrm>
          <a:prstGeom prst="wedgeRoundRectCallout">
            <a:avLst>
              <a:gd fmla="val 37551" name="adj1"/>
              <a:gd fmla="val 7904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Would people share videos they find? Why?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63"/>
          <p:cNvSpPr/>
          <p:nvPr/>
        </p:nvSpPr>
        <p:spPr>
          <a:xfrm>
            <a:off x="6035861" y="1082494"/>
            <a:ext cx="2662500" cy="1218900"/>
          </a:xfrm>
          <a:prstGeom prst="wedgeRoundRectCallout">
            <a:avLst>
              <a:gd fmla="val 56468" name="adj1"/>
              <a:gd fmla="val 69255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do they find this content?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63"/>
          <p:cNvSpPr/>
          <p:nvPr/>
        </p:nvSpPr>
        <p:spPr>
          <a:xfrm>
            <a:off x="6178661" y="2948294"/>
            <a:ext cx="2443500" cy="1218900"/>
          </a:xfrm>
          <a:prstGeom prst="wedgeRoundRectCallout">
            <a:avLst>
              <a:gd fmla="val -50473" name="adj1"/>
              <a:gd fmla="val 7979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do people leave comments on videos? Who reads them?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63"/>
          <p:cNvSpPr/>
          <p:nvPr/>
        </p:nvSpPr>
        <p:spPr>
          <a:xfrm>
            <a:off x="318300" y="2948294"/>
            <a:ext cx="2443500" cy="1218900"/>
          </a:xfrm>
          <a:prstGeom prst="wedgeRoundRectCallout">
            <a:avLst>
              <a:gd fmla="val -50473" name="adj1"/>
              <a:gd fmla="val 7979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 they look for related content?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6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3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Product, UX, and Eng</a:t>
            </a: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 have questions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UX Researchers design a study with users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8" name="Google Shape;388;p64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4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Collaboratively identify your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research questions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- this informs the method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Choose a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Write your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protocol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based on the method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Opening interview questions - ice breakers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Scenarios and tasks for participants to explore the design with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Recruit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appropriate users based on the WHO question.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more on the study guide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65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Write out each task for the study in the form of scenario/task. Every task in the guide should answer your research question(s).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Example: 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Scenario: You’re writing an email to your friend about a project you’re working on together, and you want to attach the latest draft of your paper to the email. </a:t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Task: Add the latest draft of your paper to the email you’re drafting.</a:t>
            </a: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For each task, identify success metrics.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18" y="1038450"/>
            <a:ext cx="2922774" cy="332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Could you use this teapot?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3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/>
        </p:nvSpPr>
        <p:spPr>
          <a:xfrm>
            <a:off x="478703" y="4271850"/>
            <a:ext cx="76608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35676"/>
            <a:ext cx="6455779" cy="30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6"/>
          <p:cNvSpPr/>
          <p:nvPr/>
        </p:nvSpPr>
        <p:spPr>
          <a:xfrm>
            <a:off x="242100" y="1082494"/>
            <a:ext cx="2443500" cy="1218900"/>
          </a:xfrm>
          <a:prstGeom prst="wedgeRoundRectCallout">
            <a:avLst>
              <a:gd fmla="val -50473" name="adj1"/>
              <a:gd fmla="val 7979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do you do online when you're not doing work?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6"/>
          <p:cNvSpPr/>
          <p:nvPr/>
        </p:nvSpPr>
        <p:spPr>
          <a:xfrm>
            <a:off x="6270200" y="1087744"/>
            <a:ext cx="2443500" cy="1218900"/>
          </a:xfrm>
          <a:prstGeom prst="wedgeRoundRectCallout">
            <a:avLst>
              <a:gd fmla="val 49528" name="adj1"/>
              <a:gd fmla="val 7538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 you ever watch videos online? Show me.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6"/>
          <p:cNvSpPr/>
          <p:nvPr/>
        </p:nvSpPr>
        <p:spPr>
          <a:xfrm>
            <a:off x="6270200" y="2899763"/>
            <a:ext cx="2443500" cy="1218900"/>
          </a:xfrm>
          <a:prstGeom prst="wedgeRoundRectCallout">
            <a:avLst>
              <a:gd fmla="val 41613" name="adj1"/>
              <a:gd fmla="val 72097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Have you ever shared an </a:t>
            </a: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online </a:t>
            </a:r>
            <a:r>
              <a:rPr lang="en" sz="2000">
                <a:solidFill>
                  <a:srgbClr val="434343"/>
                </a:solidFill>
              </a:rPr>
              <a:t>video with other people?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06" name="Google Shape;406;p66"/>
          <p:cNvSpPr/>
          <p:nvPr/>
        </p:nvSpPr>
        <p:spPr>
          <a:xfrm>
            <a:off x="242100" y="2899763"/>
            <a:ext cx="2456100" cy="1218900"/>
          </a:xfrm>
          <a:prstGeom prst="wedgeRoundRectCallout">
            <a:avLst>
              <a:gd fmla="val -50467" name="adj1"/>
              <a:gd fmla="val 79566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do you find videos online?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66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6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researchers explore the idea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7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researchers use a variety of methods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5" name="Google Shape;4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35676"/>
            <a:ext cx="6455779" cy="30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7"/>
          <p:cNvSpPr/>
          <p:nvPr/>
        </p:nvSpPr>
        <p:spPr>
          <a:xfrm>
            <a:off x="5809475" y="3718613"/>
            <a:ext cx="3230550" cy="59950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usability studies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researchers use a variety of methods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0" y="4763250"/>
            <a:ext cx="9144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46" y="797531"/>
            <a:ext cx="2129174" cy="296945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8"/>
          <p:cNvSpPr/>
          <p:nvPr/>
        </p:nvSpPr>
        <p:spPr>
          <a:xfrm>
            <a:off x="613975" y="3414525"/>
            <a:ext cx="3230550" cy="59950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field visits</a:t>
            </a:r>
            <a:endParaRPr/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475" y="797531"/>
            <a:ext cx="2757488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/>
          <p:nvPr/>
        </p:nvSpPr>
        <p:spPr>
          <a:xfrm>
            <a:off x="4322800" y="2480653"/>
            <a:ext cx="3230550" cy="59950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surveys</a:t>
            </a:r>
            <a:endParaRPr/>
          </a:p>
        </p:txBody>
      </p:sp>
      <p:pic>
        <p:nvPicPr>
          <p:cNvPr id="428" name="Google Shape;4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082" y="3052444"/>
            <a:ext cx="1925451" cy="1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8"/>
          <p:cNvSpPr/>
          <p:nvPr/>
        </p:nvSpPr>
        <p:spPr>
          <a:xfrm>
            <a:off x="3475075" y="4043203"/>
            <a:ext cx="3230550" cy="59950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card sorts</a:t>
            </a:r>
            <a:endParaRPr/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1975" y="3249450"/>
            <a:ext cx="2018400" cy="15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/>
          <p:nvPr/>
        </p:nvSpPr>
        <p:spPr>
          <a:xfrm>
            <a:off x="6201975" y="4490372"/>
            <a:ext cx="3230550" cy="599508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affinity diagrams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401" y="1020173"/>
            <a:ext cx="3259617" cy="295864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9"/>
          <p:cNvSpPr txBox="1"/>
          <p:nvPr/>
        </p:nvSpPr>
        <p:spPr>
          <a:xfrm>
            <a:off x="457200" y="4702746"/>
            <a:ext cx="7826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Prototypers might also quickly create an interactive interface.</a:t>
            </a:r>
            <a:endParaRPr sz="30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8" name="Google Shape;438;p6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designers create rough designs &amp; think about IA 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75" y="1126767"/>
            <a:ext cx="5437418" cy="347310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/>
          <p:nvPr/>
        </p:nvSpPr>
        <p:spPr>
          <a:xfrm>
            <a:off x="242100" y="1082494"/>
            <a:ext cx="2443500" cy="1218900"/>
          </a:xfrm>
          <a:prstGeom prst="wedgeRoundRectCallout">
            <a:avLst>
              <a:gd fmla="val -50473" name="adj1"/>
              <a:gd fmla="val 7979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would you find popular videos this week?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70"/>
          <p:cNvSpPr/>
          <p:nvPr/>
        </p:nvSpPr>
        <p:spPr>
          <a:xfrm>
            <a:off x="6001265" y="1082494"/>
            <a:ext cx="2443500" cy="1218900"/>
          </a:xfrm>
          <a:prstGeom prst="wedgeRoundRectCallout">
            <a:avLst>
              <a:gd fmla="val 51572" name="adj1"/>
              <a:gd fmla="val 76089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would you do after watching that?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70"/>
          <p:cNvSpPr/>
          <p:nvPr/>
        </p:nvSpPr>
        <p:spPr>
          <a:xfrm>
            <a:off x="298415" y="3081300"/>
            <a:ext cx="2443500" cy="1218900"/>
          </a:xfrm>
          <a:prstGeom prst="wedgeRoundRectCallout">
            <a:avLst>
              <a:gd fmla="val -47118" name="adj1"/>
              <a:gd fmla="val 7522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Would you leave a comment? Why or why not?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70"/>
          <p:cNvSpPr/>
          <p:nvPr/>
        </p:nvSpPr>
        <p:spPr>
          <a:xfrm>
            <a:off x="6121640" y="3081300"/>
            <a:ext cx="2443500" cy="1218900"/>
          </a:xfrm>
          <a:prstGeom prst="wedgeRoundRectCallout">
            <a:avLst>
              <a:gd fmla="val -47118" name="adj1"/>
              <a:gd fmla="val 75222" name="adj2"/>
              <a:gd fmla="val 0" name="adj3"/>
            </a:avLst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What's going on on this page?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7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0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users use; researchers observe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547" y="1100416"/>
            <a:ext cx="4713696" cy="306073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1"/>
          <p:cNvSpPr txBox="1"/>
          <p:nvPr/>
        </p:nvSpPr>
        <p:spPr>
          <a:xfrm>
            <a:off x="457200" y="4759877"/>
            <a:ext cx="8675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Visual designers focus on aligning all elements with the broader design system.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7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designers iterate based on the feedback 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0140"/>
            <a:ext cx="3793231" cy="336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471" y="1295929"/>
            <a:ext cx="3156113" cy="290810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438625" y="4264652"/>
            <a:ext cx="8675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Eyetracking studies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66" name="Google Shape;466;p7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researchers continue to evaluate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after each study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3" name="Google Shape;473;p7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3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Researchers look for consistent themes and stories about the participants.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Researchers make recommendations and work with the eng and design team to prioritize findings.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Researchers typically put all their findings and recommendations into a “deliverable” of some sort.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00" y="1365425"/>
            <a:ext cx="2886112" cy="18635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1" y="1101851"/>
            <a:ext cx="5092836" cy="346502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4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4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developers (engineers) implement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/>
        </p:nvSpPr>
        <p:spPr>
          <a:xfrm>
            <a:off x="438625" y="4264652"/>
            <a:ext cx="8675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Happiness tracking post launch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88" name="Google Shape;488;p75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5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researchers continue to evaluate post launch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53" y="843234"/>
            <a:ext cx="4035842" cy="337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069250" y="3401344"/>
            <a:ext cx="2239800" cy="3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Which dial controls which burner?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50" y="1143000"/>
            <a:ext cx="2286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139025" y="4848094"/>
            <a:ext cx="887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4"/>
              </a:rPr>
              <a:t>photo 1</a:t>
            </a:r>
            <a:r>
              <a:rPr lang="en"/>
              <a:t>; </a:t>
            </a:r>
            <a:r>
              <a:rPr lang="en" u="sng">
                <a:solidFill>
                  <a:schemeClr val="hlink"/>
                </a:solidFill>
                <a:hlinkClick r:id="rId5"/>
              </a:rPr>
              <a:t>photo 2</a:t>
            </a:r>
            <a:endParaRPr/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8825" y="1830044"/>
            <a:ext cx="1977862" cy="148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/>
        </p:nvSpPr>
        <p:spPr>
          <a:xfrm>
            <a:off x="264250" y="1232535"/>
            <a:ext cx="8470200" cy="3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6" name="Google Shape;496;p76"/>
          <p:cNvSpPr/>
          <p:nvPr/>
        </p:nvSpPr>
        <p:spPr>
          <a:xfrm rot="1016686">
            <a:off x="2603908" y="1272108"/>
            <a:ext cx="3936185" cy="2904214"/>
          </a:xfrm>
          <a:prstGeom prst="triangle">
            <a:avLst>
              <a:gd fmla="val 50000" name="adj"/>
            </a:avLst>
          </a:prstGeom>
          <a:solidFill>
            <a:srgbClr val="8BC34A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6"/>
          <p:cNvSpPr txBox="1"/>
          <p:nvPr/>
        </p:nvSpPr>
        <p:spPr>
          <a:xfrm>
            <a:off x="4593275" y="1420545"/>
            <a:ext cx="3613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Product Management</a:t>
            </a:r>
            <a:endParaRPr b="1"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76"/>
          <p:cNvSpPr txBox="1"/>
          <p:nvPr/>
        </p:nvSpPr>
        <p:spPr>
          <a:xfrm>
            <a:off x="5338550" y="4185188"/>
            <a:ext cx="2593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76"/>
          <p:cNvSpPr txBox="1"/>
          <p:nvPr/>
        </p:nvSpPr>
        <p:spPr>
          <a:xfrm>
            <a:off x="457200" y="3288109"/>
            <a:ext cx="2593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 Experience</a:t>
            </a:r>
            <a:endParaRPr b="1" sz="2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6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cross-team collaboration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7"/>
          <p:cNvSpPr/>
          <p:nvPr/>
        </p:nvSpPr>
        <p:spPr>
          <a:xfrm rot="5400000">
            <a:off x="2895750" y="-996885"/>
            <a:ext cx="3036900" cy="8105700"/>
          </a:xfrm>
          <a:prstGeom prst="trapezoid">
            <a:avLst>
              <a:gd fmla="val 44383" name="adj"/>
            </a:avLst>
          </a:prstGeom>
          <a:solidFill>
            <a:srgbClr val="8BC34A">
              <a:alpha val="4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77"/>
          <p:cNvCxnSpPr/>
          <p:nvPr/>
        </p:nvCxnSpPr>
        <p:spPr>
          <a:xfrm>
            <a:off x="2253550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77"/>
          <p:cNvSpPr txBox="1"/>
          <p:nvPr/>
        </p:nvSpPr>
        <p:spPr>
          <a:xfrm>
            <a:off x="370625" y="1144620"/>
            <a:ext cx="1521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Plan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77"/>
          <p:cNvSpPr txBox="1"/>
          <p:nvPr/>
        </p:nvSpPr>
        <p:spPr>
          <a:xfrm>
            <a:off x="2289258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Design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77"/>
          <p:cNvSpPr txBox="1"/>
          <p:nvPr/>
        </p:nvSpPr>
        <p:spPr>
          <a:xfrm>
            <a:off x="4300442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Build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77"/>
          <p:cNvSpPr txBox="1"/>
          <p:nvPr/>
        </p:nvSpPr>
        <p:spPr>
          <a:xfrm>
            <a:off x="6262250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Launch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77"/>
          <p:cNvCxnSpPr/>
          <p:nvPr/>
        </p:nvCxnSpPr>
        <p:spPr>
          <a:xfrm>
            <a:off x="4221963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77"/>
          <p:cNvCxnSpPr/>
          <p:nvPr/>
        </p:nvCxnSpPr>
        <p:spPr>
          <a:xfrm>
            <a:off x="6190375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77"/>
          <p:cNvSpPr txBox="1"/>
          <p:nvPr/>
        </p:nvSpPr>
        <p:spPr>
          <a:xfrm>
            <a:off x="370625" y="1816110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Storyboarding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Competitive research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Field visits and interviews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 narratives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Stakeholder interviews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Task analysis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Surveys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77"/>
          <p:cNvSpPr txBox="1"/>
          <p:nvPr/>
        </p:nvSpPr>
        <p:spPr>
          <a:xfrm>
            <a:off x="2253550" y="1816110"/>
            <a:ext cx="20469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Information architecture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Wireframes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High-fidelity prototypes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Iterative lab studies on mocks and prototypes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Cognitive walkthroughs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77"/>
          <p:cNvSpPr txBox="1"/>
          <p:nvPr/>
        </p:nvSpPr>
        <p:spPr>
          <a:xfrm>
            <a:off x="4254000" y="1816110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Polished mocks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Icons and branding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Iterative lab studies on live code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Cognitive walkthroughs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Surveys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Benchmarking studies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6262250" y="1836338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 fit and finish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V2 thinking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Field research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Benchmarking studies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Usage data analytics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77"/>
          <p:cNvSpPr/>
          <p:nvPr/>
        </p:nvSpPr>
        <p:spPr>
          <a:xfrm>
            <a:off x="7292050" y="4479413"/>
            <a:ext cx="0" cy="0"/>
          </a:xfrm>
          <a:prstGeom prst="arc">
            <a:avLst>
              <a:gd fmla="val 0" name="adj1"/>
              <a:gd fmla="val 11060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7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the development process for UXers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/>
          <p:nvPr/>
        </p:nvSpPr>
        <p:spPr>
          <a:xfrm flipH="1" rot="8598194">
            <a:off x="3973706" y="1378137"/>
            <a:ext cx="575823" cy="755731"/>
          </a:xfrm>
          <a:prstGeom prst="bentArrow">
            <a:avLst>
              <a:gd fmla="val 22870" name="adj1"/>
              <a:gd fmla="val 22234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78"/>
          <p:cNvSpPr/>
          <p:nvPr/>
        </p:nvSpPr>
        <p:spPr>
          <a:xfrm>
            <a:off x="3153115" y="3734672"/>
            <a:ext cx="1860000" cy="639300"/>
          </a:xfrm>
          <a:prstGeom prst="uturnArrow">
            <a:avLst>
              <a:gd fmla="val 25000" name="adj1"/>
              <a:gd fmla="val 24102" name="adj2"/>
              <a:gd fmla="val 23361" name="adj3"/>
              <a:gd fmla="val 43750" name="adj4"/>
              <a:gd fmla="val 98489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78"/>
          <p:cNvSpPr/>
          <p:nvPr/>
        </p:nvSpPr>
        <p:spPr>
          <a:xfrm rot="10800000">
            <a:off x="3938148" y="4026853"/>
            <a:ext cx="1935000" cy="639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78"/>
          <p:cNvSpPr/>
          <p:nvPr/>
        </p:nvSpPr>
        <p:spPr>
          <a:xfrm rot="5971">
            <a:off x="863349" y="1060540"/>
            <a:ext cx="1209002" cy="671119"/>
          </a:xfrm>
          <a:prstGeom prst="bentArrow">
            <a:avLst>
              <a:gd fmla="val 22469" name="adj1"/>
              <a:gd fmla="val 22234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78"/>
          <p:cNvSpPr/>
          <p:nvPr/>
        </p:nvSpPr>
        <p:spPr>
          <a:xfrm rot="5398381">
            <a:off x="6678520" y="11715"/>
            <a:ext cx="636900" cy="2885700"/>
          </a:xfrm>
          <a:prstGeom prst="bentArrow">
            <a:avLst>
              <a:gd fmla="val 28407" name="adj1"/>
              <a:gd fmla="val 26952" name="adj2"/>
              <a:gd fmla="val 24604" name="adj3"/>
              <a:gd fmla="val 75396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78"/>
          <p:cNvSpPr/>
          <p:nvPr/>
        </p:nvSpPr>
        <p:spPr>
          <a:xfrm rot="-5400701">
            <a:off x="312743" y="3334850"/>
            <a:ext cx="1472100" cy="570000"/>
          </a:xfrm>
          <a:prstGeom prst="bentArrow">
            <a:avLst>
              <a:gd fmla="val 29780" name="adj1"/>
              <a:gd fmla="val 29521" name="adj2"/>
              <a:gd fmla="val 27131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78"/>
          <p:cNvSpPr/>
          <p:nvPr/>
        </p:nvSpPr>
        <p:spPr>
          <a:xfrm rot="-10749468">
            <a:off x="7559897" y="2882118"/>
            <a:ext cx="775584" cy="1620300"/>
          </a:xfrm>
          <a:prstGeom prst="bentArrow">
            <a:avLst>
              <a:gd fmla="val 30749" name="adj1"/>
              <a:gd fmla="val 29521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78"/>
          <p:cNvGrpSpPr/>
          <p:nvPr/>
        </p:nvGrpSpPr>
        <p:grpSpPr>
          <a:xfrm>
            <a:off x="552749" y="1837757"/>
            <a:ext cx="8134009" cy="945897"/>
            <a:chOff x="215908" y="3017525"/>
            <a:chExt cx="8816398" cy="1367100"/>
          </a:xfrm>
        </p:grpSpPr>
        <p:sp>
          <p:nvSpPr>
            <p:cNvPr id="533" name="Google Shape;533;p78"/>
            <p:cNvSpPr/>
            <p:nvPr/>
          </p:nvSpPr>
          <p:spPr>
            <a:xfrm>
              <a:off x="6952405" y="3017525"/>
              <a:ext cx="2079900" cy="13671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Create Concept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78"/>
            <p:cNvSpPr/>
            <p:nvPr/>
          </p:nvSpPr>
          <p:spPr>
            <a:xfrm>
              <a:off x="215908" y="3017525"/>
              <a:ext cx="2079900" cy="13671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Release and Iterate</a:t>
              </a:r>
              <a:endParaRPr b="1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5" name="Google Shape;535;p78"/>
          <p:cNvSpPr/>
          <p:nvPr/>
        </p:nvSpPr>
        <p:spPr>
          <a:xfrm>
            <a:off x="1470895" y="3722353"/>
            <a:ext cx="1918800" cy="9459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Develop Product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78"/>
          <p:cNvSpPr/>
          <p:nvPr/>
        </p:nvSpPr>
        <p:spPr>
          <a:xfrm>
            <a:off x="5500314" y="3722353"/>
            <a:ext cx="1918800" cy="9459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 Interfaces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78"/>
          <p:cNvSpPr/>
          <p:nvPr/>
        </p:nvSpPr>
        <p:spPr>
          <a:xfrm>
            <a:off x="4404500" y="859581"/>
            <a:ext cx="1923300" cy="892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Define Problem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7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hoping to hit all of these steps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0" name="Google Shape;540;p78"/>
          <p:cNvSpPr/>
          <p:nvPr/>
        </p:nvSpPr>
        <p:spPr>
          <a:xfrm>
            <a:off x="2119300" y="859581"/>
            <a:ext cx="1923300" cy="892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Identify user needs/pain points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hoping to answer these 4 questions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Google Shape;546;p7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9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WHO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are you designing for?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users’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users need to perform?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 what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will the product/feature be used?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0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BC34A"/>
                </a:solidFill>
                <a:latin typeface="Oswald"/>
                <a:ea typeface="Oswald"/>
                <a:cs typeface="Oswald"/>
                <a:sym typeface="Oswald"/>
              </a:rPr>
              <a:t>iterative product design</a:t>
            </a:r>
            <a:endParaRPr sz="3600">
              <a:solidFill>
                <a:srgbClr val="8BC34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4" name="Google Shape;5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084"/>
            <a:ext cx="8839200" cy="361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iginal comic posted to Reddit by Neonnoodle, check it out here:&#10;&#10;- The comic - http://imgur.com/6ETb4.gif&#10;- Reddit post - http://redd.it/df8cd&#10;&#10;&#10;Animation by Guy Collins (unfortunatejordan).&#10;&#10;- http://www.youtube.com/user/guyjcollins&#10;&#10;&#10;Music by Kevin MacLeod (incompetech.com), titled &quot;Comic Plodding&quot;" id="559" name="Google Shape;559;p81" title="The Scrollwhe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128587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3A9F4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65" name="Google Shape;565;p8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174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Activity</a:t>
            </a:r>
            <a:endParaRPr/>
          </a:p>
        </p:txBody>
      </p:sp>
      <p:sp>
        <p:nvSpPr>
          <p:cNvPr id="571" name="Google Shape;571;p8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174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77" name="Google Shape;577;p8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5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5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UCD process answers these 4 core questions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Google Shape;584;p85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WHO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are you designing for?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users’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users need to perform?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 what </a:t>
            </a: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will the product/feature be used?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5" name="Google Shape;58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00" y="1193721"/>
            <a:ext cx="2942700" cy="22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5" y="1555205"/>
            <a:ext cx="2710762" cy="2033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139025" y="4848094"/>
            <a:ext cx="887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4"/>
              </a:rPr>
              <a:t>photo 1</a:t>
            </a:r>
            <a:r>
              <a:rPr lang="en"/>
              <a:t>; </a:t>
            </a:r>
            <a:r>
              <a:rPr lang="en" u="sng">
                <a:solidFill>
                  <a:schemeClr val="hlink"/>
                </a:solidFill>
                <a:hlinkClick r:id="rId5"/>
              </a:rPr>
              <a:t>photo 2</a:t>
            </a:r>
            <a:endParaRPr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9625" y="1555200"/>
            <a:ext cx="2710762" cy="2033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Usable based on purposes/uses?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6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it’s a team effort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86"/>
          <p:cNvSpPr/>
          <p:nvPr/>
        </p:nvSpPr>
        <p:spPr>
          <a:xfrm>
            <a:off x="5195670" y="2207147"/>
            <a:ext cx="1201200" cy="9009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86"/>
          <p:cNvSpPr/>
          <p:nvPr/>
        </p:nvSpPr>
        <p:spPr>
          <a:xfrm>
            <a:off x="6396983" y="1149049"/>
            <a:ext cx="1016400" cy="762300"/>
          </a:xfrm>
          <a:prstGeom prst="ellipse">
            <a:avLst/>
          </a:prstGeom>
          <a:solidFill>
            <a:srgbClr val="FDB515">
              <a:alpha val="4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86"/>
          <p:cNvSpPr/>
          <p:nvPr/>
        </p:nvSpPr>
        <p:spPr>
          <a:xfrm>
            <a:off x="4396775" y="754088"/>
            <a:ext cx="1657500" cy="1243200"/>
          </a:xfrm>
          <a:prstGeom prst="ellipse">
            <a:avLst/>
          </a:prstGeom>
          <a:solidFill>
            <a:srgbClr val="6D9EEB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86"/>
          <p:cNvSpPr/>
          <p:nvPr/>
        </p:nvSpPr>
        <p:spPr>
          <a:xfrm>
            <a:off x="6054369" y="2969178"/>
            <a:ext cx="2632500" cy="1974300"/>
          </a:xfrm>
          <a:prstGeom prst="ellipse">
            <a:avLst/>
          </a:prstGeom>
          <a:solidFill>
            <a:srgbClr val="6D9EEB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86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86"/>
          <p:cNvSpPr/>
          <p:nvPr/>
        </p:nvSpPr>
        <p:spPr>
          <a:xfrm>
            <a:off x="6769927" y="1989755"/>
            <a:ext cx="1201200" cy="900900"/>
          </a:xfrm>
          <a:prstGeom prst="ellipse">
            <a:avLst/>
          </a:prstGeom>
          <a:solidFill>
            <a:srgbClr val="FDB515">
              <a:alpha val="4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86"/>
          <p:cNvSpPr/>
          <p:nvPr/>
        </p:nvSpPr>
        <p:spPr>
          <a:xfrm>
            <a:off x="2098088" y="3108056"/>
            <a:ext cx="1058100" cy="7935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 Research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86"/>
          <p:cNvSpPr/>
          <p:nvPr/>
        </p:nvSpPr>
        <p:spPr>
          <a:xfrm>
            <a:off x="3156188" y="2515125"/>
            <a:ext cx="1142700" cy="8571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Interaction Design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86"/>
          <p:cNvSpPr/>
          <p:nvPr/>
        </p:nvSpPr>
        <p:spPr>
          <a:xfrm>
            <a:off x="1761938" y="2112144"/>
            <a:ext cx="1142700" cy="857100"/>
          </a:xfrm>
          <a:prstGeom prst="ellipse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 Design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86"/>
          <p:cNvSpPr txBox="1"/>
          <p:nvPr/>
        </p:nvSpPr>
        <p:spPr>
          <a:xfrm>
            <a:off x="3521675" y="3596981"/>
            <a:ext cx="1749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Design Producing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Motion Design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Industrial Design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UX Engineering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UI Writing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/>
          <p:nvPr/>
        </p:nvSpPr>
        <p:spPr>
          <a:xfrm rot="5400000">
            <a:off x="2895750" y="-996885"/>
            <a:ext cx="3036900" cy="8105700"/>
          </a:xfrm>
          <a:prstGeom prst="trapezoid">
            <a:avLst>
              <a:gd fmla="val 44383" name="adj"/>
            </a:avLst>
          </a:prstGeom>
          <a:solidFill>
            <a:srgbClr val="8BC34A">
              <a:alpha val="4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87"/>
          <p:cNvCxnSpPr/>
          <p:nvPr/>
        </p:nvCxnSpPr>
        <p:spPr>
          <a:xfrm>
            <a:off x="2253550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87"/>
          <p:cNvSpPr txBox="1"/>
          <p:nvPr/>
        </p:nvSpPr>
        <p:spPr>
          <a:xfrm>
            <a:off x="370625" y="1144620"/>
            <a:ext cx="1521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Plan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87"/>
          <p:cNvSpPr txBox="1"/>
          <p:nvPr/>
        </p:nvSpPr>
        <p:spPr>
          <a:xfrm>
            <a:off x="2289258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Design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87"/>
          <p:cNvSpPr txBox="1"/>
          <p:nvPr/>
        </p:nvSpPr>
        <p:spPr>
          <a:xfrm>
            <a:off x="4300442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Build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87"/>
          <p:cNvSpPr txBox="1"/>
          <p:nvPr/>
        </p:nvSpPr>
        <p:spPr>
          <a:xfrm>
            <a:off x="6262250" y="1144620"/>
            <a:ext cx="1297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Launch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1" name="Google Shape;611;p87"/>
          <p:cNvCxnSpPr/>
          <p:nvPr/>
        </p:nvCxnSpPr>
        <p:spPr>
          <a:xfrm>
            <a:off x="4221963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87"/>
          <p:cNvCxnSpPr/>
          <p:nvPr/>
        </p:nvCxnSpPr>
        <p:spPr>
          <a:xfrm>
            <a:off x="6190375" y="1113201"/>
            <a:ext cx="0" cy="3461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87"/>
          <p:cNvSpPr txBox="1"/>
          <p:nvPr/>
        </p:nvSpPr>
        <p:spPr>
          <a:xfrm>
            <a:off x="370625" y="1816110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Explorations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Storyboarding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Competitive research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Field visits and interviews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 narratives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Stakeholder interviews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Task analysis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Surveys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87"/>
          <p:cNvSpPr txBox="1"/>
          <p:nvPr/>
        </p:nvSpPr>
        <p:spPr>
          <a:xfrm>
            <a:off x="2253550" y="1816110"/>
            <a:ext cx="20469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Information architecture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Wireframes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High-fidelity prototypes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Iterative lab studies on mocks and prototypes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Cognitive walkthroughs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87"/>
          <p:cNvSpPr txBox="1"/>
          <p:nvPr/>
        </p:nvSpPr>
        <p:spPr>
          <a:xfrm>
            <a:off x="4254000" y="1816110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Polished mocks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Icons and branding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Iterative lab studies on live code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Cognitive walkthroughs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Surveys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Benchmarking studies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87"/>
          <p:cNvSpPr txBox="1"/>
          <p:nvPr/>
        </p:nvSpPr>
        <p:spPr>
          <a:xfrm>
            <a:off x="6262250" y="1836338"/>
            <a:ext cx="2243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Design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 fit and finish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V2 thinking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Field research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Benchmarking studies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Usage data analytics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87"/>
          <p:cNvSpPr/>
          <p:nvPr/>
        </p:nvSpPr>
        <p:spPr>
          <a:xfrm>
            <a:off x="7292050" y="4479413"/>
            <a:ext cx="0" cy="0"/>
          </a:xfrm>
          <a:prstGeom prst="arc">
            <a:avLst>
              <a:gd fmla="val 0" name="adj1"/>
              <a:gd fmla="val 110609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7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the development process for UXers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p8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hoping to hit all of these steps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5" name="Google Shape;625;p88"/>
          <p:cNvSpPr/>
          <p:nvPr/>
        </p:nvSpPr>
        <p:spPr>
          <a:xfrm flipH="1" rot="8598194">
            <a:off x="3973706" y="1378137"/>
            <a:ext cx="575823" cy="755731"/>
          </a:xfrm>
          <a:prstGeom prst="bentArrow">
            <a:avLst>
              <a:gd fmla="val 22870" name="adj1"/>
              <a:gd fmla="val 22234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88"/>
          <p:cNvSpPr/>
          <p:nvPr/>
        </p:nvSpPr>
        <p:spPr>
          <a:xfrm>
            <a:off x="3153115" y="3734672"/>
            <a:ext cx="1860000" cy="639300"/>
          </a:xfrm>
          <a:prstGeom prst="uturnArrow">
            <a:avLst>
              <a:gd fmla="val 25000" name="adj1"/>
              <a:gd fmla="val 24102" name="adj2"/>
              <a:gd fmla="val 23361" name="adj3"/>
              <a:gd fmla="val 43750" name="adj4"/>
              <a:gd fmla="val 98489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88"/>
          <p:cNvSpPr/>
          <p:nvPr/>
        </p:nvSpPr>
        <p:spPr>
          <a:xfrm rot="10800000">
            <a:off x="3938148" y="4026853"/>
            <a:ext cx="1935000" cy="639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88"/>
          <p:cNvSpPr/>
          <p:nvPr/>
        </p:nvSpPr>
        <p:spPr>
          <a:xfrm rot="5971">
            <a:off x="863349" y="1060540"/>
            <a:ext cx="1209002" cy="671119"/>
          </a:xfrm>
          <a:prstGeom prst="bentArrow">
            <a:avLst>
              <a:gd fmla="val 22469" name="adj1"/>
              <a:gd fmla="val 22234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88"/>
          <p:cNvSpPr/>
          <p:nvPr/>
        </p:nvSpPr>
        <p:spPr>
          <a:xfrm rot="5398381">
            <a:off x="6678520" y="11715"/>
            <a:ext cx="636900" cy="2885700"/>
          </a:xfrm>
          <a:prstGeom prst="bentArrow">
            <a:avLst>
              <a:gd fmla="val 28407" name="adj1"/>
              <a:gd fmla="val 26952" name="adj2"/>
              <a:gd fmla="val 24604" name="adj3"/>
              <a:gd fmla="val 75396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88"/>
          <p:cNvSpPr/>
          <p:nvPr/>
        </p:nvSpPr>
        <p:spPr>
          <a:xfrm rot="-5400701">
            <a:off x="312743" y="3334850"/>
            <a:ext cx="1472100" cy="570000"/>
          </a:xfrm>
          <a:prstGeom prst="bentArrow">
            <a:avLst>
              <a:gd fmla="val 29780" name="adj1"/>
              <a:gd fmla="val 29521" name="adj2"/>
              <a:gd fmla="val 27131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88"/>
          <p:cNvSpPr/>
          <p:nvPr/>
        </p:nvSpPr>
        <p:spPr>
          <a:xfrm rot="-10749468">
            <a:off x="7559897" y="2882118"/>
            <a:ext cx="775584" cy="1620300"/>
          </a:xfrm>
          <a:prstGeom prst="bentArrow">
            <a:avLst>
              <a:gd fmla="val 30749" name="adj1"/>
              <a:gd fmla="val 29521" name="adj2"/>
              <a:gd fmla="val 20886" name="adj3"/>
              <a:gd fmla="val 83263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2" name="Google Shape;632;p88"/>
          <p:cNvGrpSpPr/>
          <p:nvPr/>
        </p:nvGrpSpPr>
        <p:grpSpPr>
          <a:xfrm>
            <a:off x="552749" y="1837757"/>
            <a:ext cx="8134009" cy="945896"/>
            <a:chOff x="215908" y="3017525"/>
            <a:chExt cx="8816398" cy="1367100"/>
          </a:xfrm>
        </p:grpSpPr>
        <p:sp>
          <p:nvSpPr>
            <p:cNvPr id="633" name="Google Shape;633;p88"/>
            <p:cNvSpPr/>
            <p:nvPr/>
          </p:nvSpPr>
          <p:spPr>
            <a:xfrm>
              <a:off x="6952405" y="3017525"/>
              <a:ext cx="2079900" cy="13671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Create Concept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88"/>
            <p:cNvSpPr/>
            <p:nvPr/>
          </p:nvSpPr>
          <p:spPr>
            <a:xfrm>
              <a:off x="215908" y="3017525"/>
              <a:ext cx="2079900" cy="1367100"/>
            </a:xfrm>
            <a:prstGeom prst="rect">
              <a:avLst/>
            </a:prstGeom>
            <a:solidFill>
              <a:srgbClr val="8BC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Release and Iterate</a:t>
              </a:r>
              <a:endParaRPr b="1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5" name="Google Shape;635;p88"/>
          <p:cNvSpPr/>
          <p:nvPr/>
        </p:nvSpPr>
        <p:spPr>
          <a:xfrm>
            <a:off x="1470895" y="3722353"/>
            <a:ext cx="1918800" cy="9459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Develop Product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88"/>
          <p:cNvSpPr/>
          <p:nvPr/>
        </p:nvSpPr>
        <p:spPr>
          <a:xfrm>
            <a:off x="5500314" y="3722353"/>
            <a:ext cx="1918800" cy="9459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 Interfaces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88"/>
          <p:cNvSpPr/>
          <p:nvPr/>
        </p:nvSpPr>
        <p:spPr>
          <a:xfrm>
            <a:off x="4404500" y="859581"/>
            <a:ext cx="1923300" cy="892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Define Problem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8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8"/>
          <p:cNvSpPr/>
          <p:nvPr/>
        </p:nvSpPr>
        <p:spPr>
          <a:xfrm>
            <a:off x="2119300" y="859581"/>
            <a:ext cx="1923300" cy="8925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Identify user needs/pain points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174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First… let’s sort into </a:t>
            </a:r>
            <a:endParaRPr/>
          </a:p>
        </p:txBody>
      </p:sp>
      <p:sp>
        <p:nvSpPr>
          <p:cNvPr id="645" name="Google Shape;645;p8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of 5 ppl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0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Our goal today: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Design a remote control for a streaming TV service for a unique user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651" name="Google Shape;651;p9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1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Before you start designing, you must get to know your users by...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657" name="Google Shape;657;p9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Start with the user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4" name="Google Shape;664;p92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WHO.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Identify the characteristics and capabilities of the user - physical characteristics, past experiences, expectations, etc.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NEEDS.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High level needs that can be solved multiple ways (comfort,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convenience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, aesthetics, esteem, etc)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TASKS.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The types of things the user wants to do (find shows, control volume, etc)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ENVIRONMENT.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 Where the viewing of the streamed shows will take place.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3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Then you will problem solve for your user...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670" name="Google Shape;670;p9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4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94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Design thinking - broad steps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p94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Identify user needs, pain points - talk to your user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Define the problem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Create a solution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Test your solution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Incorporate feedback</a:t>
            </a:r>
            <a:b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5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In your groups, decide your roles...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683" name="Google Shape;683;p95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139025" y="4848094"/>
            <a:ext cx="887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photo 1</a:t>
            </a:r>
            <a:r>
              <a:rPr lang="en"/>
              <a:t>; </a:t>
            </a:r>
            <a:r>
              <a:rPr lang="en" u="sng">
                <a:solidFill>
                  <a:schemeClr val="hlink"/>
                </a:solidFill>
                <a:hlinkClick r:id="rId4"/>
              </a:rPr>
              <a:t>photo 2</a:t>
            </a:r>
            <a:endParaRPr/>
          </a:p>
        </p:txBody>
      </p:sp>
      <p:sp>
        <p:nvSpPr>
          <p:cNvPr id="160" name="Google Shape;160;p33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C27B0"/>
                </a:solidFill>
                <a:latin typeface="Oswald"/>
                <a:ea typeface="Oswald"/>
                <a:cs typeface="Oswald"/>
                <a:sym typeface="Oswald"/>
              </a:rPr>
              <a:t>What do you use these for?</a:t>
            </a:r>
            <a:endParaRPr sz="3600">
              <a:solidFill>
                <a:srgbClr val="9C27B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575" y="1599766"/>
            <a:ext cx="2915901" cy="19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599" y="1599775"/>
            <a:ext cx="3454973" cy="194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6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6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Roles 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0" name="Google Shape;690;p96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USER.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You will help the team understand your characteristics, needs, tasks, and environment.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PRODUCT &amp; RESEARCH.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You will interview the user and make sure the eng and designer are understand and meet all the needs. You will test the ideas.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ENG &amp; DESIGN. </a:t>
            </a: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You will come up with ideas and sketches -- solutions to meet the scoped problem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*Flex in and out of these roles and work as a group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7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Ready to meet your unique user?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696" name="Google Shape;696;p97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9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More...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98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This is your user! You are designing a remote control as if it were alive.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Use the form of the RD to suggest actual physical capabilities and characteristics and build for that.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If it can turn its head, say so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If it can move, say so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 are for this user. 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Tasks are for this user.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Environment is for this user.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9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9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174F"/>
                </a:solidFill>
                <a:latin typeface="Oswald"/>
                <a:ea typeface="Oswald"/>
                <a:cs typeface="Oswald"/>
                <a:sym typeface="Oswald"/>
              </a:rPr>
              <a:t>More...</a:t>
            </a:r>
            <a:endParaRPr sz="3600">
              <a:solidFill>
                <a:srgbClr val="ED1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99"/>
          <p:cNvSpPr txBox="1"/>
          <p:nvPr/>
        </p:nvSpPr>
        <p:spPr>
          <a:xfrm>
            <a:off x="457200" y="900113"/>
            <a:ext cx="54393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Think carefully about the need…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Large buttons is a design solution, what might the need be?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Confusing design solutions with the needs limits innovation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User need can usually be solved with multiple design solutions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Needs are higher level</a:t>
            </a:r>
            <a:endParaRPr sz="1800"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0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Suggestions and guidelines are on the worksheet.</a:t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17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74F"/>
                </a:solidFill>
              </a:rPr>
              <a:t>We’ll present out at 7:25</a:t>
            </a:r>
            <a:endParaRPr>
              <a:solidFill>
                <a:srgbClr val="ED174F"/>
              </a:solidFill>
            </a:endParaRPr>
          </a:p>
        </p:txBody>
      </p:sp>
      <p:sp>
        <p:nvSpPr>
          <p:cNvPr id="716" name="Google Shape;716;p10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ED1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722" name="Google Shape;722;p101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2"/>
          <p:cNvSpPr txBox="1"/>
          <p:nvPr>
            <p:ph type="title"/>
          </p:nvPr>
        </p:nvSpPr>
        <p:spPr>
          <a:xfrm>
            <a:off x="457200" y="8155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Learn more about User Research</a:t>
            </a:r>
            <a:endParaRPr/>
          </a:p>
        </p:txBody>
      </p:sp>
      <p:sp>
        <p:nvSpPr>
          <p:cNvPr id="728" name="Google Shape;728;p102"/>
          <p:cNvSpPr txBox="1"/>
          <p:nvPr>
            <p:ph idx="1" type="body"/>
          </p:nvPr>
        </p:nvSpPr>
        <p:spPr>
          <a:xfrm>
            <a:off x="457200" y="1200150"/>
            <a:ext cx="6157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Roboto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www.gv.com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http://www.usability.gov/</a:t>
            </a:r>
            <a:r>
              <a:rPr lang="en"/>
              <a:t> 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http://www.uxmatters.com/topics/user-research/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https://www.nngroup.com</a:t>
            </a:r>
            <a:r>
              <a:rPr lang="en"/>
              <a:t> 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Krug - Don’t Make Me Think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Norman - The Design of Everyday Things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Weinschenk - 100 Things Every Designer Needs to Know About People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Baxter, Courage, Cain - Understanding Your Users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Stone - User Interface Design and Evaluation</a:t>
            </a:r>
            <a:endParaRPr/>
          </a:p>
        </p:txBody>
      </p:sp>
      <p:sp>
        <p:nvSpPr>
          <p:cNvPr id="729" name="Google Shape;729;p102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sp>
        <p:nvSpPr>
          <p:cNvPr id="730" name="Google Shape;730;p102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9B2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3"/>
          <p:cNvSpPr txBox="1"/>
          <p:nvPr>
            <p:ph type="title"/>
          </p:nvPr>
        </p:nvSpPr>
        <p:spPr>
          <a:xfrm>
            <a:off x="457200" y="8155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Conducting a study</a:t>
            </a:r>
            <a:endParaRPr/>
          </a:p>
        </p:txBody>
      </p:sp>
      <p:sp>
        <p:nvSpPr>
          <p:cNvPr id="736" name="Google Shape;736;p103"/>
          <p:cNvSpPr txBox="1"/>
          <p:nvPr>
            <p:ph idx="1" type="body"/>
          </p:nvPr>
        </p:nvSpPr>
        <p:spPr>
          <a:xfrm>
            <a:off x="457200" y="1352550"/>
            <a:ext cx="4453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Roboto"/>
              <a:buChar char="●"/>
            </a:pPr>
            <a:r>
              <a:rPr lang="en"/>
              <a:t>Roles: Facilitator and Observer/Note-taker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Introduce the activity</a:t>
            </a:r>
            <a:endParaRPr/>
          </a:p>
          <a:p>
            <a:pPr indent="-3111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No wrong answers</a:t>
            </a:r>
            <a:endParaRPr/>
          </a:p>
          <a:p>
            <a:pPr indent="-3111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We’re evaluating the product, not you</a:t>
            </a:r>
            <a:endParaRPr/>
          </a:p>
          <a:p>
            <a:pPr indent="-3111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Think-aloud protocol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Interview 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Tasks with prototype</a:t>
            </a:r>
            <a:endParaRPr/>
          </a:p>
        </p:txBody>
      </p:sp>
      <p:sp>
        <p:nvSpPr>
          <p:cNvPr id="737" name="Google Shape;737;p103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sp>
        <p:nvSpPr>
          <p:cNvPr id="738" name="Google Shape;738;p103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9B2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pic>
        <p:nvPicPr>
          <p:cNvPr id="739" name="Google Shape;7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950" y="1158975"/>
            <a:ext cx="2724638" cy="211916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4"/>
          <p:cNvSpPr txBox="1"/>
          <p:nvPr>
            <p:ph type="title"/>
          </p:nvPr>
        </p:nvSpPr>
        <p:spPr>
          <a:xfrm>
            <a:off x="457200" y="586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Interview Tips from Michael Margolis of GVentures</a:t>
            </a:r>
            <a:endParaRPr/>
          </a:p>
        </p:txBody>
      </p:sp>
      <p:sp>
        <p:nvSpPr>
          <p:cNvPr id="745" name="Google Shape;745;p104"/>
          <p:cNvSpPr txBox="1"/>
          <p:nvPr>
            <p:ph idx="1" type="body"/>
          </p:nvPr>
        </p:nvSpPr>
        <p:spPr>
          <a:xfrm>
            <a:off x="457200" y="1123950"/>
            <a:ext cx="853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Char char="●"/>
            </a:pPr>
            <a:r>
              <a:rPr lang="en" sz="1800"/>
              <a:t>Get into character!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SMILE! :)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 fascinated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 neutral and encouraging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Don’t judge or dismiss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trust early in the relationship by going shallow then go deeper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Ask WWWWh questions - avoid Would you? Did you? Is it? Be OPEN ENDED!</a:t>
            </a:r>
            <a:endParaRPr sz="1800"/>
          </a:p>
        </p:txBody>
      </p:sp>
      <p:sp>
        <p:nvSpPr>
          <p:cNvPr id="746" name="Google Shape;746;p104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sp>
        <p:nvSpPr>
          <p:cNvPr id="747" name="Google Shape;747;p104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9B2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5"/>
          <p:cNvSpPr txBox="1"/>
          <p:nvPr>
            <p:ph type="title"/>
          </p:nvPr>
        </p:nvSpPr>
        <p:spPr>
          <a:xfrm>
            <a:off x="457200" y="586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Interview Tips from Michael Margolis of GVentures</a:t>
            </a:r>
            <a:endParaRPr/>
          </a:p>
        </p:txBody>
      </p:sp>
      <p:sp>
        <p:nvSpPr>
          <p:cNvPr id="753" name="Google Shape;753;p105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00BE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sp>
        <p:nvSpPr>
          <p:cNvPr id="754" name="Google Shape;754;p105"/>
          <p:cNvSpPr/>
          <p:nvPr/>
        </p:nvSpPr>
        <p:spPr>
          <a:xfrm>
            <a:off x="547175" y="278900"/>
            <a:ext cx="882000" cy="38700"/>
          </a:xfrm>
          <a:prstGeom prst="rect">
            <a:avLst/>
          </a:prstGeom>
          <a:solidFill>
            <a:srgbClr val="9B2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6AF"/>
              </a:solidFill>
            </a:endParaRPr>
          </a:p>
        </p:txBody>
      </p:sp>
      <p:sp>
        <p:nvSpPr>
          <p:cNvPr id="755" name="Google Shape;755;p105"/>
          <p:cNvSpPr txBox="1"/>
          <p:nvPr>
            <p:ph idx="1" type="body"/>
          </p:nvPr>
        </p:nvSpPr>
        <p:spPr>
          <a:xfrm>
            <a:off x="457200" y="1123950"/>
            <a:ext cx="868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"/>
              <a:buChar char="●"/>
            </a:pPr>
            <a:r>
              <a:rPr lang="en" sz="1600"/>
              <a:t>Ask follow-up questions - what’s an example of that?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in doubt, clarify - tell me more.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Answer questions with questions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Keep it personal - don’t generalize to others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Watch the time 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Don’t do a pitch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Shut up and listen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Watch facial expressions, body language, and tone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14510"/>
          </a:srgbClr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ctrTitle"/>
          </p:nvPr>
        </p:nvSpPr>
        <p:spPr>
          <a:xfrm>
            <a:off x="685800" y="1583360"/>
            <a:ext cx="77724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26AF"/>
                </a:solidFill>
              </a:rPr>
              <a:t>Do you have examples of products that don’t quite meet your needs?</a:t>
            </a:r>
            <a:endParaRPr>
              <a:solidFill>
                <a:srgbClr val="9B26A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5 designers and researchers from the Ads and Commerce UX team got together for a week and participated in 23 parallel design sprints. In this video, team leads discuss how design sprints can help you rapidly iterate on ideas, at scale. #GoogleDesignMinutes" id="760" name="Google Shape;760;p106" title="Google Design Minutes — Design sprints at sca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85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51B5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get into User Experience?</a:t>
            </a:r>
            <a:endParaRPr/>
          </a:p>
        </p:txBody>
      </p:sp>
      <p:sp>
        <p:nvSpPr>
          <p:cNvPr id="766" name="Google Shape;766;p10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8"/>
          <p:cNvSpPr txBox="1"/>
          <p:nvPr/>
        </p:nvSpPr>
        <p:spPr>
          <a:xfrm>
            <a:off x="580856" y="1355700"/>
            <a:ext cx="43689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340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108"/>
          <p:cNvSpPr txBox="1"/>
          <p:nvPr/>
        </p:nvSpPr>
        <p:spPr>
          <a:xfrm>
            <a:off x="5742663" y="2019413"/>
            <a:ext cx="3961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Psychology</a:t>
            </a:r>
            <a:endParaRPr b="1" sz="3400">
              <a:solidFill>
                <a:srgbClr val="4581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108"/>
          <p:cNvSpPr txBox="1"/>
          <p:nvPr/>
        </p:nvSpPr>
        <p:spPr>
          <a:xfrm>
            <a:off x="6833271" y="3573675"/>
            <a:ext cx="271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Fine Art</a:t>
            </a:r>
            <a:endParaRPr b="1" sz="34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108"/>
          <p:cNvSpPr txBox="1"/>
          <p:nvPr/>
        </p:nvSpPr>
        <p:spPr>
          <a:xfrm>
            <a:off x="3714100" y="1355700"/>
            <a:ext cx="5887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Computer Science</a:t>
            </a:r>
            <a:endParaRPr b="1" sz="34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108"/>
          <p:cNvSpPr txBox="1"/>
          <p:nvPr/>
        </p:nvSpPr>
        <p:spPr>
          <a:xfrm>
            <a:off x="980140" y="4383338"/>
            <a:ext cx="9216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Human-computer Interaction</a:t>
            </a:r>
            <a:endParaRPr b="1" sz="34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108"/>
          <p:cNvSpPr txBox="1"/>
          <p:nvPr/>
        </p:nvSpPr>
        <p:spPr>
          <a:xfrm>
            <a:off x="971652" y="2851463"/>
            <a:ext cx="4129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 sz="34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108"/>
          <p:cNvSpPr txBox="1"/>
          <p:nvPr/>
        </p:nvSpPr>
        <p:spPr>
          <a:xfrm>
            <a:off x="726987" y="3696075"/>
            <a:ext cx="5605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Communications</a:t>
            </a:r>
            <a:endParaRPr b="1" sz="34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108"/>
          <p:cNvSpPr txBox="1"/>
          <p:nvPr/>
        </p:nvSpPr>
        <p:spPr>
          <a:xfrm>
            <a:off x="974538" y="2076563"/>
            <a:ext cx="3797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Sociology</a:t>
            </a:r>
            <a:endParaRPr b="1" sz="34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108"/>
          <p:cNvSpPr txBox="1"/>
          <p:nvPr/>
        </p:nvSpPr>
        <p:spPr>
          <a:xfrm>
            <a:off x="5343332" y="2778544"/>
            <a:ext cx="3092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endParaRPr b="1" sz="3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08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F51B5"/>
                </a:solidFill>
                <a:latin typeface="Oswald"/>
                <a:ea typeface="Oswald"/>
                <a:cs typeface="Oswald"/>
                <a:sym typeface="Oswald"/>
              </a:rPr>
              <a:t>many paths</a:t>
            </a:r>
            <a:endParaRPr sz="3600">
              <a:solidFill>
                <a:srgbClr val="3F51B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1" name="Google Shape;781;p108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51B5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Google look for?</a:t>
            </a:r>
            <a:endParaRPr/>
          </a:p>
        </p:txBody>
      </p:sp>
      <p:sp>
        <p:nvSpPr>
          <p:cNvPr id="787" name="Google Shape;787;p10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0"/>
          <p:cNvSpPr txBox="1"/>
          <p:nvPr>
            <p:ph idx="1" type="body"/>
          </p:nvPr>
        </p:nvSpPr>
        <p:spPr>
          <a:xfrm>
            <a:off x="476550" y="1050244"/>
            <a:ext cx="59805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Solid academic background in human-computer interaction or related field (technical background a big plus.)</a:t>
            </a: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 design portfolio that demonstrates solid knowledge of web design principles.</a:t>
            </a: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Excellent knowledge of HTML, JavaScript, CSS for rapid prototyping purposes.</a:t>
            </a: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Strong, clean visual design sense.</a:t>
            </a:r>
            <a:b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Excellent leadership, communication and teamwork skills.</a:t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110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F51B5"/>
                </a:solidFill>
                <a:latin typeface="Oswald"/>
                <a:ea typeface="Oswald"/>
                <a:cs typeface="Oswald"/>
                <a:sym typeface="Oswald"/>
              </a:rPr>
              <a:t>designers</a:t>
            </a:r>
            <a:endParaRPr sz="3600">
              <a:solidFill>
                <a:srgbClr val="3F51B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4" name="Google Shape;794;p110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F51B5"/>
                </a:solidFill>
                <a:latin typeface="Oswald"/>
                <a:ea typeface="Oswald"/>
                <a:cs typeface="Oswald"/>
                <a:sym typeface="Oswald"/>
              </a:rPr>
              <a:t>researchers</a:t>
            </a:r>
            <a:endParaRPr sz="3600">
              <a:solidFill>
                <a:srgbClr val="3F51B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0" name="Google Shape;800;p111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11"/>
          <p:cNvSpPr txBox="1"/>
          <p:nvPr>
            <p:ph idx="1" type="body"/>
          </p:nvPr>
        </p:nvSpPr>
        <p:spPr>
          <a:xfrm>
            <a:off x="476550" y="1011563"/>
            <a:ext cx="6083400" cy="345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rgbClr val="72727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advanced degree in HCI, cognitive psychology, information science or related field.</a:t>
            </a:r>
            <a:endParaRPr>
              <a:solidFill>
                <a:srgbClr val="72727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Strong analytical skills and an eye for what makes products usable and delightful</a:t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Strong understanding of strengths and shortcomings of different research methods, including when and how to apply them during each product phase.</a:t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Experience integrating user research into product designs and design practices</a:t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72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rPr>
              <a:t>Can communicate findings in a clear and impactful way, and work well in cross-functional team environment.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606"/>
            <a:ext cx="6857999" cy="39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2"/>
          <p:cNvSpPr/>
          <p:nvPr/>
        </p:nvSpPr>
        <p:spPr>
          <a:xfrm>
            <a:off x="705150" y="4382925"/>
            <a:ext cx="8929386" cy="760590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51B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http://www.google.com/about/careers/students/</a:t>
            </a:r>
            <a:r>
              <a:rPr b="1" lang="en" sz="280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rgbClr val="3F51B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8" name="Google Shape;808;p112"/>
          <p:cNvSpPr txBox="1"/>
          <p:nvPr/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F51B5"/>
                </a:solidFill>
                <a:latin typeface="Oswald"/>
                <a:ea typeface="Oswald"/>
                <a:cs typeface="Oswald"/>
                <a:sym typeface="Oswald"/>
              </a:rPr>
              <a:t>strongly suggest internships</a:t>
            </a:r>
            <a:endParaRPr sz="3600">
              <a:solidFill>
                <a:srgbClr val="3F51B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9" name="Google Shape;809;p112"/>
          <p:cNvSpPr/>
          <p:nvPr/>
        </p:nvSpPr>
        <p:spPr>
          <a:xfrm>
            <a:off x="552750" y="109481"/>
            <a:ext cx="1341600" cy="45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27B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user experience or user-centered design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3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Scheme">
      <a:dk1>
        <a:srgbClr val="000000"/>
      </a:dk1>
      <a:lt1>
        <a:srgbClr val="FFFFFF"/>
      </a:lt1>
      <a:dk2>
        <a:srgbClr val="333333"/>
      </a:dk2>
      <a:lt2>
        <a:srgbClr val="F3F3F3"/>
      </a:lt2>
      <a:accent1>
        <a:srgbClr val="990000"/>
      </a:accent1>
      <a:accent2>
        <a:srgbClr val="E69138"/>
      </a:accent2>
      <a:accent3>
        <a:srgbClr val="F1C232"/>
      </a:accent3>
      <a:accent4>
        <a:srgbClr val="C3E950"/>
      </a:accent4>
      <a:accent5>
        <a:srgbClr val="50C25B"/>
      </a:accent5>
      <a:accent6>
        <a:srgbClr val="4D90F0"/>
      </a:accent6>
      <a:hlink>
        <a:srgbClr val="533EFF"/>
      </a:hlink>
      <a:folHlink>
        <a:srgbClr val="5D00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